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82" r:id="rId5"/>
    <p:sldId id="311" r:id="rId6"/>
    <p:sldId id="327" r:id="rId7"/>
    <p:sldId id="328" r:id="rId8"/>
    <p:sldId id="329" r:id="rId9"/>
    <p:sldId id="331" r:id="rId10"/>
    <p:sldId id="333" r:id="rId11"/>
    <p:sldId id="330" r:id="rId12"/>
    <p:sldId id="326" r:id="rId13"/>
    <p:sldId id="281" r:id="rId14"/>
    <p:sldId id="332" r:id="rId15"/>
    <p:sldId id="334" r:id="rId16"/>
    <p:sldId id="297" r:id="rId17"/>
    <p:sldId id="336"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09"/>
    <a:srgbClr val="5B6770"/>
    <a:srgbClr val="5D6066"/>
    <a:srgbClr val="6F7277"/>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3" autoAdjust="0"/>
    <p:restoredTop sz="80173" autoAdjust="0"/>
  </p:normalViewPr>
  <p:slideViewPr>
    <p:cSldViewPr>
      <p:cViewPr>
        <p:scale>
          <a:sx n="135" d="100"/>
          <a:sy n="135" d="100"/>
        </p:scale>
        <p:origin x="-2192" y="-6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3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C5C79-D9EF-4F47-9E07-0ACE94228E3E}" type="datetimeFigureOut">
              <a:rPr lang="en-CA" smtClean="0"/>
              <a:pPr/>
              <a:t>17-11-24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4C071-A441-4912-B55F-4CD5CC1B7F72}" type="slidenum">
              <a:rPr lang="en-CA" smtClean="0"/>
              <a:pPr/>
              <a:t>‹#›</a:t>
            </a:fld>
            <a:endParaRPr lang="en-CA"/>
          </a:p>
        </p:txBody>
      </p:sp>
    </p:spTree>
    <p:extLst>
      <p:ext uri="{BB962C8B-B14F-4D97-AF65-F5344CB8AC3E}">
        <p14:creationId xmlns:p14="http://schemas.microsoft.com/office/powerpoint/2010/main" val="237585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800" b="1" dirty="0" smtClean="0"/>
              <a:t>Designing Better Experiences for Users</a:t>
            </a:r>
          </a:p>
          <a:p>
            <a:r>
              <a:rPr lang="en-CA" dirty="0" smtClean="0"/>
              <a:t>Checklist for Page</a:t>
            </a:r>
            <a:r>
              <a:rPr lang="en-CA" baseline="0" dirty="0" smtClean="0"/>
              <a:t> Design</a:t>
            </a:r>
            <a:endParaRPr lang="en-CA"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b="1" baseline="0" dirty="0" smtClean="0"/>
              <a:t>What are the business objectives?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800"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800" baseline="0" dirty="0" smtClean="0"/>
              <a:t>Compliance with regulations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800" baseline="0" dirty="0" smtClean="0"/>
              <a:t>Education of user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800" baseline="0" dirty="0" smtClean="0"/>
              <a:t>Reduce calls to 311</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800" baseline="0" dirty="0" smtClean="0"/>
              <a:t>Program objectives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sz="800" baseline="0" dirty="0" smtClean="0"/>
              <a:t>Etc.</a:t>
            </a:r>
            <a:endParaRPr lang="en-CA" sz="80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b="1" dirty="0" smtClean="0"/>
              <a:t>What is the main call to action for the</a:t>
            </a:r>
            <a:r>
              <a:rPr lang="en-CA" sz="800" b="1" baseline="0" dirty="0" smtClean="0"/>
              <a:t> user?</a:t>
            </a:r>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smtClean="0"/>
              <a:t>Use the Primary Action Buttons to indicate to the user the main call to action on your page.</a:t>
            </a:r>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smtClean="0"/>
              <a:t>Too many call to actions can dilute your message and create confusion for the user.</a:t>
            </a:r>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smtClean="0"/>
              <a:t>Use the size of the button to indicate importance for the action.</a:t>
            </a:r>
            <a:endParaRPr lang="en-CA" sz="80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800" b="1" dirty="0" smtClean="0"/>
              <a:t>What are the secondary actions on the page?</a:t>
            </a:r>
            <a:endParaRPr lang="en-CA" sz="8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smtClean="0"/>
              <a:t>Secondary action buttons allow the user to do something but is not the primary action or purpose of the page.</a:t>
            </a:r>
          </a:p>
          <a:p>
            <a:pPr marL="0" marR="0" indent="0" algn="l" defTabSz="914400" rtl="0" eaLnBrk="1" fontAlgn="auto" latinLnBrk="0" hangingPunct="1">
              <a:lnSpc>
                <a:spcPct val="100000"/>
              </a:lnSpc>
              <a:spcBef>
                <a:spcPts val="0"/>
              </a:spcBef>
              <a:spcAft>
                <a:spcPts val="0"/>
              </a:spcAft>
              <a:buClrTx/>
              <a:buSzTx/>
              <a:buFontTx/>
              <a:buNone/>
              <a:tabLst/>
              <a:defRPr/>
            </a:pPr>
            <a:r>
              <a:rPr lang="en-CA" sz="800" baseline="0" dirty="0" smtClean="0"/>
              <a:t>They are usually related to task type functionality or minor call to actions.</a:t>
            </a:r>
            <a:endParaRPr lang="en-CA" sz="80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Bottleneck is user cognitive load</a:t>
            </a:r>
          </a:p>
          <a:p>
            <a:endParaRPr lang="en-US" b="1" dirty="0" smtClean="0"/>
          </a:p>
          <a:p>
            <a:r>
              <a:rPr lang="en-US" b="0" dirty="0" smtClean="0"/>
              <a:t>Total amount of mental processing power needed to process the information and interact with your page. This affects how easy task completion</a:t>
            </a:r>
            <a:r>
              <a:rPr lang="en-US" b="0" baseline="0" dirty="0" smtClean="0"/>
              <a:t> is on your page.</a:t>
            </a:r>
            <a:endParaRPr lang="en-US" b="0" dirty="0" smtClean="0"/>
          </a:p>
          <a:p>
            <a:endParaRPr lang="en-US" b="0" dirty="0" smtClean="0"/>
          </a:p>
          <a:p>
            <a:r>
              <a:rPr lang="en-US" b="1" dirty="0" smtClean="0"/>
              <a:t>Psychology principles</a:t>
            </a:r>
            <a:r>
              <a:rPr lang="en-US" b="1" baseline="0" dirty="0" smtClean="0"/>
              <a:t> that determine amount of cognitive load:</a:t>
            </a:r>
          </a:p>
          <a:p>
            <a:r>
              <a:rPr lang="en-US" b="0" baseline="0" dirty="0" smtClean="0"/>
              <a:t>Hick’s Law - The time it takes a person to make a decision as a result of the possible choices he or she has</a:t>
            </a:r>
          </a:p>
          <a:p>
            <a:r>
              <a:rPr lang="en-US" b="0" baseline="0" dirty="0" err="1" smtClean="0"/>
              <a:t>Fitts</a:t>
            </a:r>
            <a:r>
              <a:rPr lang="en-US" b="0" baseline="0" dirty="0" smtClean="0"/>
              <a:t>' Law - The time required to quickly move to a target area is determined by a ratio between the distance to target and the width of the target.</a:t>
            </a:r>
          </a:p>
          <a:p>
            <a:r>
              <a:rPr lang="en-US" b="0" baseline="0" dirty="0" smtClean="0"/>
              <a:t>Gestalt Theory </a:t>
            </a:r>
          </a:p>
          <a:p>
            <a:r>
              <a:rPr lang="en-US" b="0" baseline="0" dirty="0" smtClean="0"/>
              <a:t>Number of steps in process</a:t>
            </a:r>
          </a:p>
          <a:p>
            <a:r>
              <a:rPr lang="en-US" b="0" baseline="0" dirty="0" smtClean="0"/>
              <a:t>Length of steps in the process</a:t>
            </a:r>
          </a:p>
          <a:p>
            <a:r>
              <a:rPr lang="en-US" b="0" baseline="0" dirty="0" smtClean="0"/>
              <a:t>Difficulty of steps in the process</a:t>
            </a:r>
          </a:p>
          <a:p>
            <a:r>
              <a:rPr lang="en-US" b="0" baseline="0" dirty="0" err="1" smtClean="0"/>
              <a:t>Inattentional</a:t>
            </a:r>
            <a:r>
              <a:rPr lang="en-US" b="0" baseline="0" dirty="0" smtClean="0"/>
              <a:t> blindness</a:t>
            </a:r>
          </a:p>
          <a:p>
            <a:endParaRPr lang="en-US" b="0" baseline="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13</a:t>
            </a:fld>
            <a:endParaRPr lang="en-CA"/>
          </a:p>
        </p:txBody>
      </p:sp>
    </p:spTree>
    <p:extLst>
      <p:ext uri="{BB962C8B-B14F-4D97-AF65-F5344CB8AC3E}">
        <p14:creationId xmlns:p14="http://schemas.microsoft.com/office/powerpoint/2010/main" val="197789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the page design to shift the cognitive load away from the user</a:t>
            </a:r>
          </a:p>
          <a:p>
            <a:endParaRPr lang="en-US" b="1" dirty="0" smtClean="0"/>
          </a:p>
          <a:p>
            <a:r>
              <a:rPr lang="en-US" b="0" dirty="0" smtClean="0"/>
              <a:t>Think about</a:t>
            </a:r>
            <a:r>
              <a:rPr lang="en-US" b="0" baseline="0" dirty="0" smtClean="0"/>
              <a:t> where the cognitive load is when your creating your page layouts. </a:t>
            </a:r>
            <a:endParaRPr lang="en-US" b="0" dirty="0" smtClean="0"/>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14</a:t>
            </a:fld>
            <a:endParaRPr lang="en-CA"/>
          </a:p>
        </p:txBody>
      </p:sp>
    </p:spTree>
    <p:extLst>
      <p:ext uri="{BB962C8B-B14F-4D97-AF65-F5344CB8AC3E}">
        <p14:creationId xmlns:p14="http://schemas.microsoft.com/office/powerpoint/2010/main" val="197789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Thank you</a:t>
            </a:r>
          </a:p>
          <a:p>
            <a:r>
              <a:rPr lang="en-US" sz="1200" dirty="0" smtClean="0"/>
              <a:t>Design better pages</a:t>
            </a:r>
            <a:r>
              <a:rPr lang="en-CA" sz="1200" baseline="0" dirty="0" smtClean="0"/>
              <a:t> and </a:t>
            </a:r>
          </a:p>
          <a:p>
            <a:r>
              <a:rPr lang="en-CA" sz="1200" baseline="0" dirty="0" smtClean="0"/>
              <a:t>Create better user experiences for users</a:t>
            </a:r>
            <a:endParaRPr lang="en-US" sz="120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Why use this checklist?</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Checklist for page design</a:t>
            </a:r>
          </a:p>
          <a:p>
            <a:pPr marL="0" indent="0">
              <a:buNone/>
            </a:pPr>
            <a:endParaRPr lang="en-US" dirty="0" smtClean="0"/>
          </a:p>
          <a:p>
            <a:pPr marL="228600" indent="-228600">
              <a:lnSpc>
                <a:spcPct val="100000"/>
              </a:lnSpc>
              <a:spcAft>
                <a:spcPts val="1200"/>
              </a:spcAft>
              <a:buFont typeface="+mj-lt"/>
              <a:buAutoNum type="arabicPeriod"/>
            </a:pPr>
            <a:r>
              <a:rPr lang="en-US" sz="1200" dirty="0" smtClean="0">
                <a:solidFill>
                  <a:srgbClr val="5B6770"/>
                </a:solidFill>
              </a:rPr>
              <a:t>What is this page about?</a:t>
            </a:r>
          </a:p>
          <a:p>
            <a:pPr marL="228600" indent="-228600">
              <a:lnSpc>
                <a:spcPct val="100000"/>
              </a:lnSpc>
              <a:spcAft>
                <a:spcPts val="1200"/>
              </a:spcAft>
              <a:buFont typeface="+mj-lt"/>
              <a:buAutoNum type="arabicPeriod"/>
            </a:pPr>
            <a:r>
              <a:rPr lang="en-US" sz="1200" dirty="0" smtClean="0">
                <a:solidFill>
                  <a:srgbClr val="5B6770"/>
                </a:solidFill>
              </a:rPr>
              <a:t>Who is the main target user for the page?</a:t>
            </a:r>
          </a:p>
          <a:p>
            <a:pPr marL="228600" indent="-228600">
              <a:lnSpc>
                <a:spcPct val="100000"/>
              </a:lnSpc>
              <a:spcAft>
                <a:spcPts val="1200"/>
              </a:spcAft>
              <a:buFont typeface="+mj-lt"/>
              <a:buAutoNum type="arabicPeriod"/>
            </a:pPr>
            <a:r>
              <a:rPr lang="en-US" sz="1200" dirty="0" smtClean="0">
                <a:solidFill>
                  <a:srgbClr val="5B6770"/>
                </a:solidFill>
              </a:rPr>
              <a:t>What are the user goals?</a:t>
            </a:r>
          </a:p>
          <a:p>
            <a:pPr marL="228600" indent="-228600">
              <a:lnSpc>
                <a:spcPct val="100000"/>
              </a:lnSpc>
              <a:spcAft>
                <a:spcPts val="1200"/>
              </a:spcAft>
              <a:buFont typeface="+mj-lt"/>
              <a:buAutoNum type="arabicPeriod"/>
            </a:pPr>
            <a:r>
              <a:rPr lang="en-US" sz="1200" dirty="0" smtClean="0">
                <a:solidFill>
                  <a:srgbClr val="5B6770"/>
                </a:solidFill>
              </a:rPr>
              <a:t>What problem will this service/information solve for the user?</a:t>
            </a:r>
          </a:p>
          <a:p>
            <a:pPr marL="228600" indent="-228600">
              <a:lnSpc>
                <a:spcPct val="100000"/>
              </a:lnSpc>
              <a:spcAft>
                <a:spcPts val="1200"/>
              </a:spcAft>
              <a:buFont typeface="+mj-lt"/>
              <a:buAutoNum type="arabicPeriod"/>
            </a:pPr>
            <a:r>
              <a:rPr lang="en-US" sz="1200" dirty="0" smtClean="0">
                <a:solidFill>
                  <a:srgbClr val="5B6770"/>
                </a:solidFill>
              </a:rPr>
              <a:t>What are the business objectives?</a:t>
            </a:r>
          </a:p>
          <a:p>
            <a:pPr marL="228600" indent="-228600">
              <a:lnSpc>
                <a:spcPct val="100000"/>
              </a:lnSpc>
              <a:spcAft>
                <a:spcPts val="1200"/>
              </a:spcAft>
              <a:buFont typeface="+mj-lt"/>
              <a:buAutoNum type="arabicPeriod"/>
            </a:pPr>
            <a:r>
              <a:rPr lang="en-US" sz="1200" dirty="0" smtClean="0">
                <a:solidFill>
                  <a:srgbClr val="5B6770"/>
                </a:solidFill>
              </a:rPr>
              <a:t>What is the main call to action for the user?</a:t>
            </a:r>
          </a:p>
          <a:p>
            <a:pPr marL="228600" indent="-228600">
              <a:lnSpc>
                <a:spcPct val="100000"/>
              </a:lnSpc>
              <a:spcAft>
                <a:spcPts val="1200"/>
              </a:spcAft>
              <a:buFont typeface="+mj-lt"/>
              <a:buAutoNum type="arabicPeriod"/>
            </a:pPr>
            <a:r>
              <a:rPr lang="en-US" sz="1200" dirty="0" smtClean="0">
                <a:solidFill>
                  <a:srgbClr val="5B6770"/>
                </a:solidFill>
              </a:rPr>
              <a:t>What are the secondary actions on the page?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3</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What is this page about?</a:t>
            </a:r>
          </a:p>
          <a:p>
            <a:pPr marL="0" indent="0">
              <a:buNone/>
            </a:pPr>
            <a:r>
              <a:rPr lang="en-US" dirty="0" smtClean="0"/>
              <a:t>Users will want to know what type of information or service they can get when they land on your page</a:t>
            </a:r>
            <a:r>
              <a:rPr lang="en-US" baseline="0" dirty="0" smtClean="0"/>
              <a:t> before they decide to continue exploring your content.</a:t>
            </a:r>
          </a:p>
          <a:p>
            <a:pPr marL="0" indent="0">
              <a:buNone/>
            </a:pPr>
            <a:endParaRPr lang="en-US" dirty="0" smtClean="0"/>
          </a:p>
          <a:p>
            <a:pPr marL="0" indent="0">
              <a:buNone/>
            </a:pPr>
            <a:r>
              <a:rPr lang="en-US" dirty="0" smtClean="0"/>
              <a:t>-The</a:t>
            </a:r>
            <a:r>
              <a:rPr lang="en-US" baseline="0" dirty="0" smtClean="0"/>
              <a:t> main header title indicates to the user what content will be found on this page.</a:t>
            </a:r>
          </a:p>
          <a:p>
            <a:pPr marL="0" indent="0">
              <a:buNone/>
            </a:pPr>
            <a:r>
              <a:rPr lang="en-US" baseline="0" dirty="0" smtClean="0"/>
              <a:t>-Use &lt;h1&gt; tag for your page title. This will help create a page structure that is clear with a top level heading.</a:t>
            </a:r>
          </a:p>
          <a:p>
            <a:pPr marL="0" indent="0">
              <a:buNone/>
            </a:pPr>
            <a:r>
              <a:rPr lang="en-US" baseline="0" dirty="0" smtClean="0"/>
              <a:t>-Relevant images are also used to provide an indicator as to what kind of content will be will be found on the page. Avoid using generic image content that is not related to your content.</a:t>
            </a:r>
          </a:p>
          <a:p>
            <a:pPr marL="0" indent="0">
              <a:buNone/>
            </a:pPr>
            <a:endParaRPr lang="en-US" baseline="0" dirty="0" smtClean="0"/>
          </a:p>
          <a:p>
            <a:pPr marL="0" indent="0">
              <a:buNone/>
            </a:pPr>
            <a:r>
              <a:rPr lang="en-US" baseline="0" dirty="0" smtClean="0"/>
              <a:t>These elements help the user to determine if this is the right page they are looking for on </a:t>
            </a:r>
            <a:r>
              <a:rPr lang="en-US" baseline="0" dirty="0" err="1" smtClean="0"/>
              <a:t>Calgary.ca</a:t>
            </a:r>
            <a:r>
              <a:rPr lang="en-US" baseline="0" dirty="0" smtClean="0"/>
              <a:t>, or if they should take another action such as search or navigation to find the content they want.</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4</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Who are the main</a:t>
            </a:r>
            <a:r>
              <a:rPr lang="en-US" b="1" baseline="0" dirty="0" smtClean="0"/>
              <a:t> target users for the page?</a:t>
            </a:r>
            <a:endParaRPr lang="en-US" b="1" dirty="0" smtClean="0"/>
          </a:p>
          <a:p>
            <a:pPr marL="0" indent="0">
              <a:buNone/>
            </a:pPr>
            <a:r>
              <a:rPr lang="en-US" dirty="0" smtClean="0"/>
              <a:t>Different audiences</a:t>
            </a:r>
            <a:r>
              <a:rPr lang="en-US" baseline="0" dirty="0" smtClean="0"/>
              <a:t> may have different needs, technology skill levels, and background.</a:t>
            </a:r>
          </a:p>
          <a:p>
            <a:pPr marL="0" indent="0">
              <a:buNone/>
            </a:pPr>
            <a:endParaRPr lang="en-US" baseline="0" dirty="0" smtClean="0"/>
          </a:p>
          <a:p>
            <a:pPr marL="0" indent="0">
              <a:buNone/>
            </a:pPr>
            <a:r>
              <a:rPr lang="en-US" baseline="0" dirty="0" smtClean="0"/>
              <a:t>Adjust your content and UI to match your target audience needs and skill level. </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5</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User computer</a:t>
            </a:r>
            <a:r>
              <a:rPr lang="en-US" b="1" baseline="0" dirty="0" smtClean="0"/>
              <a:t> skill levels</a:t>
            </a:r>
            <a:endParaRPr lang="en-US" b="1" dirty="0" smtClean="0"/>
          </a:p>
          <a:p>
            <a:pPr marL="0" indent="0">
              <a:buNone/>
            </a:pPr>
            <a:r>
              <a:rPr lang="en-US" dirty="0" smtClean="0"/>
              <a:t>Different users</a:t>
            </a:r>
            <a:r>
              <a:rPr lang="en-US" baseline="0" dirty="0" smtClean="0"/>
              <a:t> have varying levels of computer skill level. </a:t>
            </a:r>
          </a:p>
          <a:p>
            <a:pPr marL="0" indent="0">
              <a:buNone/>
            </a:pPr>
            <a:endParaRPr lang="en-US" baseline="0" dirty="0" smtClean="0"/>
          </a:p>
          <a:p>
            <a:pPr marL="0" indent="0">
              <a:buNone/>
            </a:pPr>
            <a:r>
              <a:rPr lang="en-US" baseline="0" dirty="0" smtClean="0"/>
              <a:t>Don’t forget, you are not the user. And your computer skill level is higher than many users for your content.</a:t>
            </a:r>
          </a:p>
          <a:p>
            <a:pPr marL="0" indent="0">
              <a:buNone/>
            </a:pPr>
            <a:endParaRPr lang="en-US" baseline="0" dirty="0" smtClean="0"/>
          </a:p>
          <a:p>
            <a:pPr marL="0" indent="0">
              <a:buNone/>
            </a:pPr>
            <a:r>
              <a:rPr lang="en-US" baseline="0" dirty="0" smtClean="0"/>
              <a:t>For broad user audience target level 1 and lower. (capable of tasks with widely available and familiar technology)</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a:t>
            </a:r>
            <a:r>
              <a:rPr lang="en-US" baseline="0" dirty="0" smtClean="0"/>
              <a:t> study conducted by OECD (</a:t>
            </a:r>
            <a:r>
              <a:rPr lang="en-US" baseline="0" dirty="0" err="1" smtClean="0"/>
              <a:t>Organisation</a:t>
            </a:r>
            <a:r>
              <a:rPr lang="en-US" baseline="0" dirty="0" smtClean="0"/>
              <a:t> for Economic Co-operation and Development). This </a:t>
            </a:r>
            <a:r>
              <a:rPr lang="en-US" dirty="0" smtClean="0"/>
              <a:t>international research study allows us to quantify the computer skill level difference advanced users and beginners.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was collected from 2011–2015 in 33 countries and was published in 2016. In total, </a:t>
            </a:r>
            <a:r>
              <a:rPr lang="en-US" b="1" dirty="0" smtClean="0"/>
              <a:t>215,942</a:t>
            </a:r>
            <a:r>
              <a:rPr lang="en-US" dirty="0" smtClean="0"/>
              <a:t> people were tested, with at least 5,000 participants in most countries. </a:t>
            </a:r>
          </a:p>
        </p:txBody>
      </p:sp>
      <p:sp>
        <p:nvSpPr>
          <p:cNvPr id="4" name="Slide Number Placeholder 3"/>
          <p:cNvSpPr>
            <a:spLocks noGrp="1"/>
          </p:cNvSpPr>
          <p:nvPr>
            <p:ph type="sldNum" sz="quarter" idx="10"/>
          </p:nvPr>
        </p:nvSpPr>
        <p:spPr/>
        <p:txBody>
          <a:bodyPr/>
          <a:lstStyle/>
          <a:p>
            <a:fld id="{5BE4C071-A441-4912-B55F-4CD5CC1B7F72}" type="slidenum">
              <a:rPr lang="en-CA" smtClean="0"/>
              <a:pPr/>
              <a:t>6</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User goals stay consistent over time</a:t>
            </a:r>
          </a:p>
          <a:p>
            <a:pPr marL="0" indent="0">
              <a:buNone/>
            </a:pPr>
            <a:r>
              <a:rPr lang="en-US" dirty="0" smtClean="0"/>
              <a:t>User goals are not dependent on the technology platform</a:t>
            </a:r>
            <a:r>
              <a:rPr lang="en-US" baseline="0" dirty="0" smtClean="0"/>
              <a:t> and are stable over long periods of time.</a:t>
            </a:r>
          </a:p>
          <a:p>
            <a:pPr marL="0" indent="0">
              <a:buNone/>
            </a:pPr>
            <a:r>
              <a:rPr lang="en-US" baseline="0" dirty="0" smtClean="0"/>
              <a:t>They can be aspirational for the user.</a:t>
            </a:r>
          </a:p>
          <a:p>
            <a:pPr marL="0" indent="0">
              <a:buNone/>
            </a:pPr>
            <a:endParaRPr lang="en-US" baseline="0" dirty="0" smtClean="0"/>
          </a:p>
          <a:p>
            <a:pPr marL="0" indent="0">
              <a:buNone/>
            </a:pPr>
            <a:r>
              <a:rPr lang="en-US" b="1" baseline="0" dirty="0" smtClean="0"/>
              <a:t>Example User Goal:</a:t>
            </a:r>
          </a:p>
          <a:p>
            <a:pPr marL="0" indent="0">
              <a:buNone/>
            </a:pPr>
            <a:endParaRPr lang="en-US" baseline="0" dirty="0" smtClean="0"/>
          </a:p>
          <a:p>
            <a:pPr marL="0" indent="0">
              <a:buNone/>
            </a:pPr>
            <a:r>
              <a:rPr lang="en-US" baseline="0" dirty="0" smtClean="0"/>
              <a:t>Traveling across the country as quickly and comfortable as possible.</a:t>
            </a:r>
          </a:p>
          <a:p>
            <a:pPr marL="0" indent="0">
              <a:buNone/>
            </a:pPr>
            <a:r>
              <a:rPr lang="en-US" baseline="0" dirty="0" smtClean="0"/>
              <a:t>Back in 1908, when you wanted to go across the country you might have chosen this Model T car.</a:t>
            </a:r>
          </a:p>
          <a:p>
            <a:pPr marL="0" indent="0">
              <a:buNone/>
            </a:pPr>
            <a:r>
              <a:rPr lang="en-US" baseline="0" dirty="0" smtClean="0"/>
              <a:t>Today, you might fly across the country in an airplane. </a:t>
            </a:r>
          </a:p>
          <a:p>
            <a:pPr marL="0" indent="0">
              <a:buNone/>
            </a:pPr>
            <a:endParaRPr lang="en-US" baseline="0" dirty="0" smtClean="0"/>
          </a:p>
          <a:p>
            <a:pPr marL="0" indent="0">
              <a:buNone/>
            </a:pPr>
            <a:r>
              <a:rPr lang="en-US" baseline="0" dirty="0" smtClean="0"/>
              <a:t>The goal is the same, but the tasks are different from each one. </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7</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User goals</a:t>
            </a:r>
          </a:p>
          <a:p>
            <a:pPr marL="0" indent="0">
              <a:buNone/>
            </a:pPr>
            <a:endParaRPr lang="en-US" dirty="0" smtClean="0"/>
          </a:p>
          <a:p>
            <a:pPr marL="0" indent="0">
              <a:buNone/>
            </a:pPr>
            <a:r>
              <a:rPr lang="en-US" dirty="0" smtClean="0"/>
              <a:t>Example: Adopting a cat or dog</a:t>
            </a:r>
          </a:p>
          <a:p>
            <a:pPr marL="0" indent="0">
              <a:buNone/>
            </a:pPr>
            <a:endParaRPr lang="en-US" dirty="0" smtClean="0"/>
          </a:p>
          <a:p>
            <a:pPr marL="0" indent="0">
              <a:buNone/>
            </a:pPr>
            <a:r>
              <a:rPr lang="en-US" dirty="0" smtClean="0"/>
              <a:t>User goals such as these are long term and stable. They are not dependent</a:t>
            </a:r>
            <a:r>
              <a:rPr lang="en-US" baseline="0" dirty="0" smtClean="0"/>
              <a:t> on technology or the platform in use. </a:t>
            </a:r>
          </a:p>
          <a:p>
            <a:pPr marL="0" indent="0">
              <a:buNone/>
            </a:pPr>
            <a:r>
              <a:rPr lang="en-US" baseline="0" dirty="0" smtClean="0"/>
              <a:t>They can be aspirational for them.</a:t>
            </a:r>
          </a:p>
          <a:p>
            <a:pPr marL="0" indent="0">
              <a:buNone/>
            </a:pPr>
            <a:endParaRPr lang="en-US" baseline="0" dirty="0" smtClean="0"/>
          </a:p>
          <a:p>
            <a:pPr marL="0" indent="0">
              <a:buNone/>
            </a:pPr>
            <a:r>
              <a:rPr lang="en-US" baseline="0" dirty="0" smtClean="0"/>
              <a:t>Example user goals:</a:t>
            </a:r>
            <a:endParaRPr lang="en-US" dirty="0" smtClean="0"/>
          </a:p>
          <a:p>
            <a:pPr>
              <a:lnSpc>
                <a:spcPct val="100000"/>
              </a:lnSpc>
              <a:buFont typeface="Arial"/>
              <a:buChar char="•"/>
            </a:pPr>
            <a:r>
              <a:rPr lang="en-US" dirty="0" smtClean="0">
                <a:latin typeface="Open Sans"/>
                <a:cs typeface="Open Sans"/>
              </a:rPr>
              <a:t>Love</a:t>
            </a:r>
          </a:p>
          <a:p>
            <a:pPr>
              <a:lnSpc>
                <a:spcPct val="100000"/>
              </a:lnSpc>
              <a:buFont typeface="Arial"/>
              <a:buChar char="•"/>
            </a:pPr>
            <a:r>
              <a:rPr lang="en-US" dirty="0" smtClean="0">
                <a:solidFill>
                  <a:srgbClr val="5B6770"/>
                </a:solidFill>
                <a:latin typeface="Open Sans"/>
                <a:cs typeface="Open Sans"/>
              </a:rPr>
              <a:t>Companionship</a:t>
            </a:r>
          </a:p>
          <a:p>
            <a:pPr>
              <a:lnSpc>
                <a:spcPct val="100000"/>
              </a:lnSpc>
              <a:buFont typeface="Arial"/>
              <a:buChar char="•"/>
            </a:pPr>
            <a:r>
              <a:rPr lang="en-US" dirty="0" smtClean="0">
                <a:solidFill>
                  <a:srgbClr val="5B6770"/>
                </a:solidFill>
                <a:latin typeface="Open Sans"/>
                <a:cs typeface="Open Sans"/>
              </a:rPr>
              <a:t>Health</a:t>
            </a:r>
          </a:p>
          <a:p>
            <a:pPr marL="0" indent="0">
              <a:buNone/>
            </a:pP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8</a:t>
            </a:fld>
            <a:endParaRPr lang="en-CA"/>
          </a:p>
        </p:txBody>
      </p:sp>
    </p:spTree>
    <p:extLst>
      <p:ext uri="{BB962C8B-B14F-4D97-AF65-F5344CB8AC3E}">
        <p14:creationId xmlns:p14="http://schemas.microsoft.com/office/powerpoint/2010/main" val="42120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What problem will this service/information solve</a:t>
            </a:r>
            <a:r>
              <a:rPr lang="en-US" b="1" baseline="0" dirty="0" smtClean="0"/>
              <a:t> for the user?</a:t>
            </a:r>
          </a:p>
          <a:p>
            <a:pPr marL="0" indent="0">
              <a:buNone/>
            </a:pPr>
            <a:endParaRPr lang="en-US" b="1" baseline="0" dirty="0" smtClean="0"/>
          </a:p>
          <a:p>
            <a:pPr marL="0" indent="0">
              <a:buNone/>
            </a:pPr>
            <a:r>
              <a:rPr lang="en-US" b="0" baseline="0" dirty="0" smtClean="0"/>
              <a:t>Think about the type and number of </a:t>
            </a:r>
            <a:r>
              <a:rPr lang="en-US" b="1" baseline="0" dirty="0" smtClean="0"/>
              <a:t>tasks</a:t>
            </a:r>
            <a:r>
              <a:rPr lang="en-US" b="0" baseline="0" dirty="0" smtClean="0"/>
              <a:t> the user will need to do in order for them to accomplish their user goal.</a:t>
            </a:r>
          </a:p>
          <a:p>
            <a:pPr marL="0" indent="0">
              <a:buNone/>
            </a:pPr>
            <a:r>
              <a:rPr lang="en-US" b="0" baseline="0" dirty="0" smtClean="0"/>
              <a:t>List out the tasks and organize them using page layout methods in today’s training to provide hierarchy and structure.</a:t>
            </a:r>
          </a:p>
          <a:p>
            <a:pPr marL="0" indent="0">
              <a:buNone/>
            </a:pPr>
            <a:r>
              <a:rPr lang="en-US" b="0" baseline="0" dirty="0" smtClean="0"/>
              <a:t>This will help the user process the information needed to complete tasks required.</a:t>
            </a:r>
            <a:endParaRPr lang="en-US" b="0"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9</a:t>
            </a:fld>
            <a:endParaRPr lang="en-CA"/>
          </a:p>
        </p:txBody>
      </p:sp>
    </p:spTree>
    <p:extLst>
      <p:ext uri="{BB962C8B-B14F-4D97-AF65-F5344CB8AC3E}">
        <p14:creationId xmlns:p14="http://schemas.microsoft.com/office/powerpoint/2010/main" val="42120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9" name="Rectangle 8"/>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Date Placeholder 3"/>
          <p:cNvSpPr>
            <a:spLocks noGrp="1"/>
          </p:cNvSpPr>
          <p:nvPr>
            <p:ph type="dt" sz="half" idx="10"/>
          </p:nvPr>
        </p:nvSpPr>
        <p:spPr/>
        <p:txBody>
          <a:bodyPr/>
          <a:lstStyle/>
          <a:p>
            <a:fld id="{56D938C9-1044-4B27-80C6-A399DD8A3387}" type="datetime1">
              <a:rPr lang="en-CA" smtClean="0"/>
              <a:pPr/>
              <a:t>17-11-24</a:t>
            </a:fld>
            <a:endParaRPr lang="en-CA" dirty="0"/>
          </a:p>
        </p:txBody>
      </p:sp>
      <p:sp>
        <p:nvSpPr>
          <p:cNvPr id="5" name="Footer Placeholder 4"/>
          <p:cNvSpPr>
            <a:spLocks noGrp="1"/>
          </p:cNvSpPr>
          <p:nvPr>
            <p:ph type="ftr" sz="quarter" idx="11"/>
          </p:nvPr>
        </p:nvSpPr>
        <p:spPr/>
        <p:txBody>
          <a:bodyPr/>
          <a:lstStyle/>
          <a:p>
            <a:r>
              <a:rPr lang="en-CA" smtClean="0"/>
              <a:t>Presentation</a:t>
            </a:r>
            <a:endParaRPr lang="en-CA" dirty="0"/>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dirty="0"/>
          </a:p>
        </p:txBody>
      </p:sp>
      <p:sp>
        <p:nvSpPr>
          <p:cNvPr id="13"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12"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endParaRPr lang="en-CA" dirty="0"/>
          </a:p>
        </p:txBody>
      </p:sp>
      <p:sp>
        <p:nvSpPr>
          <p:cNvPr id="2" name="Title 1"/>
          <p:cNvSpPr>
            <a:spLocks noGrp="1"/>
          </p:cNvSpPr>
          <p:nvPr>
            <p:ph type="ctrTitle" hasCustomPrompt="1"/>
          </p:nvPr>
        </p:nvSpPr>
        <p:spPr>
          <a:xfrm>
            <a:off x="685800" y="2743200"/>
            <a:ext cx="3886200" cy="1143000"/>
          </a:xfrm>
        </p:spPr>
        <p:txBody>
          <a:bodyPr lIns="0" tIns="0" rIns="0" bIns="0" anchor="t" anchorCtr="0">
            <a:normAutofit/>
          </a:bodyPr>
          <a:lstStyle>
            <a:lvl1pPr algn="l">
              <a:defRPr sz="2400" b="1">
                <a:solidFill>
                  <a:schemeClr val="bg1"/>
                </a:solidFill>
              </a:defRPr>
            </a:lvl1pPr>
          </a:lstStyle>
          <a:p>
            <a:r>
              <a:rPr lang="en-US" dirty="0" smtClean="0"/>
              <a:t>Welcome</a:t>
            </a:r>
            <a:endParaRPr lang="en-CA" dirty="0"/>
          </a:p>
        </p:txBody>
      </p:sp>
      <p:sp>
        <p:nvSpPr>
          <p:cNvPr id="3" name="Subtitle 2"/>
          <p:cNvSpPr>
            <a:spLocks noGrp="1"/>
          </p:cNvSpPr>
          <p:nvPr>
            <p:ph type="subTitle" idx="1"/>
          </p:nvPr>
        </p:nvSpPr>
        <p:spPr>
          <a:xfrm>
            <a:off x="4648200" y="2819400"/>
            <a:ext cx="4267200" cy="1371600"/>
          </a:xfrm>
          <a:prstGeom prst="rect">
            <a:avLst/>
          </a:prstGeom>
        </p:spPr>
        <p:txBody>
          <a:bodyPr lIns="0" tIns="0" rIns="0" bIns="0">
            <a:normAutofit/>
          </a:bodyPr>
          <a:lstStyle>
            <a:lvl1pPr marL="0" indent="0" algn="l">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5" name="TextBox 14"/>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11" name="Rectangle 10"/>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Date Placeholder 1"/>
          <p:cNvSpPr>
            <a:spLocks noGrp="1"/>
          </p:cNvSpPr>
          <p:nvPr>
            <p:ph type="dt" sz="half" idx="10"/>
          </p:nvPr>
        </p:nvSpPr>
        <p:spPr/>
        <p:txBody>
          <a:bodyPr/>
          <a:lstStyle/>
          <a:p>
            <a:fld id="{5C460D34-919B-46A1-9B03-D05396779AD4}" type="datetime1">
              <a:rPr lang="en-CA" smtClean="0"/>
              <a:pPr/>
              <a:t>17-11-24</a:t>
            </a:fld>
            <a:endParaRPr lang="en-CA"/>
          </a:p>
        </p:txBody>
      </p:sp>
      <p:sp>
        <p:nvSpPr>
          <p:cNvPr id="3" name="Footer Placeholder 2"/>
          <p:cNvSpPr>
            <a:spLocks noGrp="1"/>
          </p:cNvSpPr>
          <p:nvPr>
            <p:ph type="ftr" sz="quarter" idx="11"/>
          </p:nvPr>
        </p:nvSpPr>
        <p:spPr/>
        <p:txBody>
          <a:bodyPr/>
          <a:lstStyle/>
          <a:p>
            <a:r>
              <a:rPr lang="en-CA" smtClean="0"/>
              <a:t>Presentation</a:t>
            </a:r>
            <a:endParaRPr lang="en-CA"/>
          </a:p>
        </p:txBody>
      </p:sp>
      <p:sp>
        <p:nvSpPr>
          <p:cNvPr id="4" name="Slide Number Placeholder 3"/>
          <p:cNvSpPr>
            <a:spLocks noGrp="1"/>
          </p:cNvSpPr>
          <p:nvPr>
            <p:ph type="sldNum" sz="quarter" idx="12"/>
          </p:nvPr>
        </p:nvSpPr>
        <p:spPr/>
        <p:txBody>
          <a:bodyPr/>
          <a:lstStyle/>
          <a:p>
            <a:fld id="{C2BB63E6-1595-49DD-946C-2DD7DBDEF40D}" type="slidenum">
              <a:rPr lang="en-CA" smtClean="0"/>
              <a:pPr/>
              <a:t>‹#›</a:t>
            </a:fld>
            <a:endParaRPr lang="en-CA"/>
          </a:p>
        </p:txBody>
      </p:sp>
      <p:sp>
        <p:nvSpPr>
          <p:cNvPr id="19"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13"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0" name="Text Placeholder 9"/>
          <p:cNvSpPr>
            <a:spLocks noGrp="1"/>
          </p:cNvSpPr>
          <p:nvPr>
            <p:ph type="body" sz="quarter" idx="15" hasCustomPrompt="1"/>
          </p:nvPr>
        </p:nvSpPr>
        <p:spPr>
          <a:xfrm>
            <a:off x="609600" y="4191000"/>
            <a:ext cx="8229600" cy="1676400"/>
          </a:xfrm>
          <a:prstGeom prst="rect">
            <a:avLst/>
          </a:prstGeom>
          <a:solidFill>
            <a:schemeClr val="tx1">
              <a:alpha val="0"/>
            </a:schemeClr>
          </a:solidFill>
        </p:spPr>
        <p:txBody>
          <a:bodyPr numCol="5" spcCol="91440"/>
          <a:lstStyle>
            <a:lvl1pPr marL="0" marR="0" indent="0" algn="l" defTabSz="914400" rtl="0" eaLnBrk="1" fontAlgn="auto" latinLnBrk="0" hangingPunct="1">
              <a:lnSpc>
                <a:spcPct val="100000"/>
              </a:lnSpc>
              <a:spcBef>
                <a:spcPct val="20000"/>
              </a:spcBef>
              <a:spcAft>
                <a:spcPts val="0"/>
              </a:spcAft>
              <a:buClrTx/>
              <a:buSzPct val="200000"/>
              <a:buFont typeface="+mj-lt"/>
              <a:buNone/>
              <a:tabLst/>
              <a:defRPr sz="1200"/>
            </a:lvl1pPr>
          </a:lstStyle>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p:txBody>
      </p:sp>
      <p:sp>
        <p:nvSpPr>
          <p:cNvPr id="12" name="TextBox 11"/>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CDEFE7-935E-4EB3-84E6-F93F077FBFB8}" type="datetime1">
              <a:rPr lang="en-CA" smtClean="0"/>
              <a:pPr/>
              <a:t>17-11-24</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10" name="Title 1"/>
          <p:cNvSpPr>
            <a:spLocks noGrp="1"/>
          </p:cNvSpPr>
          <p:nvPr>
            <p:ph type="title" hasCustomPrompt="1"/>
          </p:nvPr>
        </p:nvSpPr>
        <p:spPr>
          <a:xfrm>
            <a:off x="2286000" y="502920"/>
            <a:ext cx="57150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73C462-C3C6-4435-AC98-50FE424DD33E}" type="datetime1">
              <a:rPr lang="en-CA" smtClean="0"/>
              <a:pPr/>
              <a:t>17-11-24</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9" name="Title 1"/>
          <p:cNvSpPr>
            <a:spLocks noGrp="1"/>
          </p:cNvSpPr>
          <p:nvPr>
            <p:ph type="title" hasCustomPrompt="1"/>
          </p:nvPr>
        </p:nvSpPr>
        <p:spPr>
          <a:xfrm>
            <a:off x="2286000" y="502920"/>
            <a:ext cx="57912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1" name="Text Placeholder 2"/>
          <p:cNvSpPr>
            <a:spLocks noGrp="1"/>
          </p:cNvSpPr>
          <p:nvPr>
            <p:ph type="body" idx="13" hasCustomPrompt="1"/>
          </p:nvPr>
        </p:nvSpPr>
        <p:spPr>
          <a:xfrm>
            <a:off x="685800" y="39624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hart Placeholder 13"/>
          <p:cNvSpPr>
            <a:spLocks noGrp="1"/>
          </p:cNvSpPr>
          <p:nvPr>
            <p:ph type="chart" sz="quarter" idx="14"/>
          </p:nvPr>
        </p:nvSpPr>
        <p:spPr>
          <a:xfrm>
            <a:off x="2362200" y="2133600"/>
            <a:ext cx="6400800" cy="4191000"/>
          </a:xfrm>
          <a:prstGeom prst="rect">
            <a:avLst/>
          </a:prstGeom>
        </p:spPr>
        <p:txBody>
          <a:bodyPr/>
          <a:lstStyle>
            <a:lvl1pPr>
              <a:buNone/>
              <a:defRPr sz="1600"/>
            </a:lvl1pPr>
          </a:lstStyle>
          <a:p>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7E7E97-31B1-49E9-855D-FB4392B12F91}" type="datetime1">
              <a:rPr lang="en-CA" smtClean="0"/>
              <a:pPr/>
              <a:t>17-11-24</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9" name="Text Placeholder 2"/>
          <p:cNvSpPr>
            <a:spLocks noGrp="1"/>
          </p:cNvSpPr>
          <p:nvPr>
            <p:ph type="body" idx="13" hasCustomPrompt="1"/>
          </p:nvPr>
        </p:nvSpPr>
        <p:spPr>
          <a:xfrm>
            <a:off x="685800"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ext Placeholder 2"/>
          <p:cNvSpPr>
            <a:spLocks noGrp="1"/>
          </p:cNvSpPr>
          <p:nvPr>
            <p:ph type="body" idx="14" hasCustomPrompt="1"/>
          </p:nvPr>
        </p:nvSpPr>
        <p:spPr>
          <a:xfrm>
            <a:off x="5943600" y="4953000"/>
            <a:ext cx="2667000" cy="10668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Title 1"/>
          <p:cNvSpPr>
            <a:spLocks noGrp="1"/>
          </p:cNvSpPr>
          <p:nvPr>
            <p:ph type="title" hasCustomPrompt="1"/>
          </p:nvPr>
        </p:nvSpPr>
        <p:spPr>
          <a:xfrm>
            <a:off x="2286000" y="502920"/>
            <a:ext cx="48006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hart Placeholder 13"/>
          <p:cNvSpPr>
            <a:spLocks noGrp="1"/>
          </p:cNvSpPr>
          <p:nvPr>
            <p:ph type="chart" sz="quarter" idx="15"/>
          </p:nvPr>
        </p:nvSpPr>
        <p:spPr>
          <a:xfrm>
            <a:off x="2514600" y="1752600"/>
            <a:ext cx="5791200" cy="4038600"/>
          </a:xfrm>
          <a:prstGeom prst="rect">
            <a:avLst/>
          </a:prstGeom>
        </p:spPr>
        <p:txBody>
          <a:bodyPr/>
          <a:lstStyle>
            <a:lvl1pPr>
              <a:buNone/>
              <a:defRPr sz="1400"/>
            </a:lvl1pPr>
          </a:lstStyle>
          <a:p>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502920"/>
            <a:ext cx="5715000" cy="533400"/>
          </a:xfrm>
        </p:spPr>
        <p:txBody>
          <a:bodyPr lIns="0" tIns="0" rIns="0" bIns="0"/>
          <a:lstStyle>
            <a:lvl1pPr>
              <a:defRPr/>
            </a:lvl1pPr>
          </a:lstStyle>
          <a:p>
            <a:r>
              <a:rPr lang="en-US" dirty="0" smtClean="0"/>
              <a:t>Agenda</a:t>
            </a:r>
            <a:endParaRPr lang="en-CA" dirty="0"/>
          </a:p>
        </p:txBody>
      </p:sp>
      <p:sp>
        <p:nvSpPr>
          <p:cNvPr id="3" name="Date Placeholder 2"/>
          <p:cNvSpPr>
            <a:spLocks noGrp="1"/>
          </p:cNvSpPr>
          <p:nvPr>
            <p:ph type="dt" sz="half" idx="10"/>
          </p:nvPr>
        </p:nvSpPr>
        <p:spPr/>
        <p:txBody>
          <a:bodyPr/>
          <a:lstStyle/>
          <a:p>
            <a:fld id="{1D1CD640-5C51-48CE-9848-C3560AA12556}"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8" name="Rectangle 7"/>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9"/>
          <p:cNvSpPr>
            <a:spLocks noGrp="1"/>
          </p:cNvSpPr>
          <p:nvPr>
            <p:ph type="body" sz="quarter" idx="13" hasCustomPrompt="1"/>
          </p:nvPr>
        </p:nvSpPr>
        <p:spPr>
          <a:xfrm>
            <a:off x="1447800" y="1524000"/>
            <a:ext cx="7086600" cy="4800600"/>
          </a:xfrm>
          <a:prstGeom prst="rect">
            <a:avLst/>
          </a:prstGeom>
        </p:spPr>
        <p:txBody>
          <a:bodyPr lIns="0" tIns="0" rIns="0" bIns="0">
            <a:noAutofit/>
          </a:bodyPr>
          <a:lstStyle>
            <a:lvl1pPr marL="514350" indent="-514350">
              <a:lnSpc>
                <a:spcPct val="160000"/>
              </a:lnSpc>
              <a:buFont typeface="+mj-lt"/>
              <a:buAutoNum type="arabicPeriod"/>
              <a:defRPr sz="1800">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6096000" cy="533400"/>
          </a:xfrm>
        </p:spPr>
        <p:txBody>
          <a:bodyPr lIns="0" tIns="0" rIns="0" bIns="0"/>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Picture Placeholder 8"/>
          <p:cNvSpPr>
            <a:spLocks noGrp="1"/>
          </p:cNvSpPr>
          <p:nvPr>
            <p:ph type="pic" sz="quarter" idx="13"/>
          </p:nvPr>
        </p:nvSpPr>
        <p:spPr>
          <a:xfrm>
            <a:off x="3048000" y="2286000"/>
            <a:ext cx="1524000" cy="1447800"/>
          </a:xfrm>
          <a:prstGeom prst="rect">
            <a:avLst/>
          </a:prstGeom>
          <a:blipFill>
            <a:blip r:embed="rId2" cstate="print"/>
            <a:stretch>
              <a:fillRect/>
            </a:stretch>
          </a:blipFill>
        </p:spPr>
        <p:txBody>
          <a:bodyPr>
            <a:normAutofit/>
          </a:bodyPr>
          <a:lstStyle>
            <a:lvl1pPr>
              <a:buFontTx/>
              <a:buNone/>
              <a:defRPr sz="800"/>
            </a:lvl1pPr>
          </a:lstStyle>
          <a:p>
            <a:endParaRPr lang="en-CA" dirty="0"/>
          </a:p>
        </p:txBody>
      </p:sp>
      <p:sp>
        <p:nvSpPr>
          <p:cNvPr id="7" name="Picture Placeholder 8"/>
          <p:cNvSpPr>
            <a:spLocks noGrp="1"/>
          </p:cNvSpPr>
          <p:nvPr>
            <p:ph type="pic" sz="quarter" idx="15"/>
          </p:nvPr>
        </p:nvSpPr>
        <p:spPr>
          <a:xfrm>
            <a:off x="4572000" y="2286000"/>
            <a:ext cx="1447800" cy="1447800"/>
          </a:xfrm>
          <a:prstGeom prst="rect">
            <a:avLst/>
          </a:prstGeom>
          <a:blipFill>
            <a:blip r:embed="rId3" cstate="print"/>
            <a:stretch>
              <a:fillRect/>
            </a:stretch>
          </a:blipFill>
        </p:spPr>
        <p:txBody>
          <a:bodyPr>
            <a:normAutofit/>
          </a:bodyPr>
          <a:lstStyle>
            <a:lvl1pPr>
              <a:buNone/>
              <a:defRPr sz="800"/>
            </a:lvl1pPr>
          </a:lstStyle>
          <a:p>
            <a:endParaRPr lang="en-CA" dirty="0"/>
          </a:p>
        </p:txBody>
      </p:sp>
      <p:sp>
        <p:nvSpPr>
          <p:cNvPr id="8" name="Picture Placeholder 8"/>
          <p:cNvSpPr>
            <a:spLocks noGrp="1"/>
          </p:cNvSpPr>
          <p:nvPr>
            <p:ph type="pic" sz="quarter" idx="16"/>
          </p:nvPr>
        </p:nvSpPr>
        <p:spPr>
          <a:xfrm>
            <a:off x="3048000" y="3733800"/>
            <a:ext cx="1524000" cy="1371600"/>
          </a:xfrm>
          <a:prstGeom prst="rect">
            <a:avLst/>
          </a:prstGeom>
          <a:blipFill>
            <a:blip r:embed="rId4" cstate="print"/>
            <a:stretch>
              <a:fillRect/>
            </a:stretch>
          </a:blipFill>
        </p:spPr>
        <p:txBody>
          <a:bodyPr>
            <a:normAutofit/>
          </a:bodyPr>
          <a:lstStyle>
            <a:lvl1pPr>
              <a:buNone/>
              <a:defRPr sz="800"/>
            </a:lvl1pPr>
          </a:lstStyle>
          <a:p>
            <a:endParaRPr lang="en-CA" dirty="0"/>
          </a:p>
        </p:txBody>
      </p:sp>
      <p:sp>
        <p:nvSpPr>
          <p:cNvPr id="9" name="Picture Placeholder 8"/>
          <p:cNvSpPr>
            <a:spLocks noGrp="1"/>
          </p:cNvSpPr>
          <p:nvPr>
            <p:ph type="pic" sz="quarter" idx="17"/>
          </p:nvPr>
        </p:nvSpPr>
        <p:spPr>
          <a:xfrm>
            <a:off x="4572000" y="3733800"/>
            <a:ext cx="1447800" cy="1371600"/>
          </a:xfrm>
          <a:prstGeom prst="rect">
            <a:avLst/>
          </a:prstGeom>
          <a:blipFill>
            <a:blip r:embed="rId5" cstate="print"/>
            <a:stretch>
              <a:fillRect/>
            </a:stretch>
          </a:blipFill>
        </p:spPr>
        <p:txBody>
          <a:bodyPr>
            <a:normAutofit/>
          </a:bodyPr>
          <a:lstStyle>
            <a:lvl1pPr>
              <a:buNone/>
              <a:defRPr sz="800"/>
            </a:lvl1pPr>
          </a:lstStyle>
          <a:p>
            <a:endParaRPr lang="en-CA" dirty="0"/>
          </a:p>
        </p:txBody>
      </p:sp>
      <p:sp>
        <p:nvSpPr>
          <p:cNvPr id="10"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rmAutofit/>
          </a:bodyPr>
          <a:lstStyle>
            <a:lvl1pPr marL="228600" indent="-228600"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rmAutofit/>
          </a:bodyPr>
          <a:lstStyle>
            <a:lvl1pPr marL="228600" indent="-228600"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2" name="Text Placeholder 2"/>
          <p:cNvSpPr>
            <a:spLocks noGrp="1"/>
          </p:cNvSpPr>
          <p:nvPr>
            <p:ph type="body" idx="20" hasCustomPrompt="1"/>
          </p:nvPr>
        </p:nvSpPr>
        <p:spPr>
          <a:xfrm>
            <a:off x="6172200" y="2438400"/>
            <a:ext cx="1752600" cy="1219200"/>
          </a:xfrm>
          <a:prstGeom prst="rect">
            <a:avLst/>
          </a:prstGeom>
        </p:spPr>
        <p:txBody>
          <a:bodyPr lIns="0" tIns="0" rIns="0" bIns="0" numCol="1" anchor="t" anchorCtr="0">
            <a:normAutofit/>
          </a:bodyPr>
          <a:lstStyle>
            <a:lvl1pPr marL="228600" indent="-22860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3" name="Text Placeholder 2"/>
          <p:cNvSpPr>
            <a:spLocks noGrp="1"/>
          </p:cNvSpPr>
          <p:nvPr>
            <p:ph type="body" idx="21" hasCustomPrompt="1"/>
          </p:nvPr>
        </p:nvSpPr>
        <p:spPr>
          <a:xfrm>
            <a:off x="6172200" y="3810000"/>
            <a:ext cx="1752600" cy="1219200"/>
          </a:xfrm>
          <a:prstGeom prst="rect">
            <a:avLst/>
          </a:prstGeom>
        </p:spPr>
        <p:txBody>
          <a:bodyPr lIns="0" tIns="0" rIns="0" bIns="0" numCol="1" anchor="t" anchorCtr="0">
            <a:normAutofit/>
          </a:bodyPr>
          <a:lstStyle>
            <a:lvl1pPr marL="228600" indent="-22860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2"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Box 9"/>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7"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8" name="Rectangle 7"/>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10"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1"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2" name="TextBox 11"/>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a:blip r:embed="rId2" cstate="print"/>
          <a:stretch>
            <a:fillRect/>
          </a:stretch>
        </a:blipFill>
        <a:effectLst/>
      </p:bgPr>
    </p:bg>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3" cstate="print"/>
            <a:stretch>
              <a:fillRect/>
            </a:stretch>
          </a:blipFill>
        </p:spPr>
        <p:txBody>
          <a:bodyPr/>
          <a:lstStyle>
            <a:lvl1pPr>
              <a:defRPr sz="800">
                <a:solidFill>
                  <a:schemeClr val="bg1"/>
                </a:solidFill>
              </a:defRPr>
            </a:lvl1pPr>
          </a:lstStyle>
          <a:p>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0"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1" name="TextBox 10"/>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0"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1" name="TextBox 10"/>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502920"/>
            <a:ext cx="5257800" cy="427038"/>
          </a:xfrm>
        </p:spPr>
        <p:txBody>
          <a:bodyPr lIns="0" tIns="0" rIns="0" bIns="0" anchor="t" anchorCtr="0">
            <a:normAutofit/>
          </a:bodyPr>
          <a:lstStyle>
            <a:lvl1pPr algn="l">
              <a:defRPr sz="2400" b="1">
                <a:solidFill>
                  <a:srgbClr val="C8102E"/>
                </a:solidFill>
              </a:defRPr>
            </a:lvl1pPr>
          </a:lstStyle>
          <a:p>
            <a:r>
              <a:rPr lang="en-US" dirty="0" smtClean="0"/>
              <a:t>Leadership Strategic Plan</a:t>
            </a:r>
            <a:endParaRPr lang="en-CA" dirty="0"/>
          </a:p>
        </p:txBody>
      </p:sp>
      <p:sp>
        <p:nvSpPr>
          <p:cNvPr id="4" name="Date Placeholder 3"/>
          <p:cNvSpPr>
            <a:spLocks noGrp="1"/>
          </p:cNvSpPr>
          <p:nvPr>
            <p:ph type="dt" sz="half" idx="10"/>
          </p:nvPr>
        </p:nvSpPr>
        <p:spPr/>
        <p:txBody>
          <a:bodyPr/>
          <a:lstStyle/>
          <a:p>
            <a:fld id="{53684CAF-4B29-4004-884E-0A838335FB2E}" type="datetime1">
              <a:rPr lang="en-CA" smtClean="0"/>
              <a:pPr/>
              <a:t>17-11-24</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10" name="Text Placeholder 9"/>
          <p:cNvSpPr>
            <a:spLocks noGrp="1"/>
          </p:cNvSpPr>
          <p:nvPr>
            <p:ph type="body" sz="quarter" idx="13" hasCustomPrompt="1"/>
          </p:nvPr>
        </p:nvSpPr>
        <p:spPr>
          <a:xfrm>
            <a:off x="1524000" y="1828800"/>
            <a:ext cx="7086600" cy="4191000"/>
          </a:xfrm>
          <a:prstGeom prst="rect">
            <a:avLst/>
          </a:prstGeom>
        </p:spPr>
        <p:txBody>
          <a:bodyPr lIns="0" tIns="0" rIns="0" bIns="0">
            <a:noAutofit/>
          </a:bodyPr>
          <a:lstStyle>
            <a:lvl1pPr marL="514350" indent="-514350">
              <a:lnSpc>
                <a:spcPct val="160000"/>
              </a:lnSpc>
              <a:buFont typeface="+mj-lt"/>
              <a:buAutoNum type="romanUcPeriod"/>
              <a:defRPr sz="24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
        <p:nvSpPr>
          <p:cNvPr id="12" name="Rectangle 11"/>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4495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sz="800">
                <a:solidFill>
                  <a:schemeClr val="bg1"/>
                </a:solidFill>
              </a:defRPr>
            </a:lvl1pPr>
          </a:lstStyle>
          <a:p>
            <a:endParaRPr lang="en-CA" dirty="0"/>
          </a:p>
        </p:txBody>
      </p:sp>
      <p:sp>
        <p:nvSpPr>
          <p:cNvPr id="2" name="Title 1"/>
          <p:cNvSpPr>
            <a:spLocks noGrp="1"/>
          </p:cNvSpPr>
          <p:nvPr>
            <p:ph type="title" hasCustomPrompt="1"/>
          </p:nvPr>
        </p:nvSpPr>
        <p:spPr>
          <a:xfrm>
            <a:off x="609600" y="4724400"/>
            <a:ext cx="3581400" cy="533400"/>
          </a:xfrm>
        </p:spPr>
        <p:txBody>
          <a:bodyPr lIns="0" tIns="0" rIns="0" bIns="0"/>
          <a:lstStyle>
            <a:lvl1pPr>
              <a:defRPr/>
            </a:lvl1pPr>
          </a:lstStyle>
          <a:p>
            <a:r>
              <a:rPr lang="en-US" dirty="0" smtClean="0"/>
              <a:t>Title goes here</a:t>
            </a:r>
            <a:endParaRPr lang="en-CA" dirty="0"/>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7"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8" name="Text Placeholder 2"/>
          <p:cNvSpPr>
            <a:spLocks noGrp="1"/>
          </p:cNvSpPr>
          <p:nvPr>
            <p:ph type="body" idx="13" hasCustomPrompt="1"/>
          </p:nvPr>
        </p:nvSpPr>
        <p:spPr>
          <a:xfrm>
            <a:off x="4495800" y="4724400"/>
            <a:ext cx="4191000" cy="1676400"/>
          </a:xfrm>
          <a:prstGeom prst="rect">
            <a:avLst/>
          </a:prstGeom>
        </p:spPr>
        <p:txBody>
          <a:bodyPr lIns="0" tIns="0" rIns="0" bIns="0" numCol="2" anchor="t" anchorCtr="0">
            <a:normAutofit/>
          </a:bodyPr>
          <a:lstStyle>
            <a:lvl1pPr marL="0" indent="0">
              <a:lnSpc>
                <a:spcPct val="150000"/>
              </a:lnSpc>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9" name="TextBox 8"/>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 hasCustomPrompt="1"/>
          </p:nvPr>
        </p:nvSpPr>
        <p:spPr>
          <a:xfrm>
            <a:off x="612648" y="1219200"/>
            <a:ext cx="2135188"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goes here</a:t>
            </a:r>
          </a:p>
        </p:txBody>
      </p:sp>
      <p:sp>
        <p:nvSpPr>
          <p:cNvPr id="7" name="Rectangle 6"/>
          <p:cNvSpPr/>
          <p:nvPr userDrawn="1"/>
        </p:nvSpPr>
        <p:spPr>
          <a:xfrm>
            <a:off x="0" y="1600200"/>
            <a:ext cx="9144000" cy="5029200"/>
          </a:xfrm>
          <a:prstGeom prst="rect">
            <a:avLst/>
          </a:prstGeom>
          <a:solidFill>
            <a:srgbClr val="5B677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8"/>
          <p:cNvSpPr>
            <a:spLocks noGrp="1"/>
          </p:cNvSpPr>
          <p:nvPr>
            <p:ph type="pic" sz="quarter" idx="13"/>
          </p:nvPr>
        </p:nvSpPr>
        <p:spPr>
          <a:xfrm>
            <a:off x="609600" y="1905000"/>
            <a:ext cx="3886200" cy="4419600"/>
          </a:xfrm>
          <a:prstGeom prst="rect">
            <a:avLst/>
          </a:prstGeom>
        </p:spPr>
        <p:txBody>
          <a:bodyPr/>
          <a:lstStyle/>
          <a:p>
            <a:endParaRPr lang="en-CA"/>
          </a:p>
        </p:txBody>
      </p:sp>
      <p:sp>
        <p:nvSpPr>
          <p:cNvPr id="10" name="Picture Placeholder 8"/>
          <p:cNvSpPr>
            <a:spLocks noGrp="1"/>
          </p:cNvSpPr>
          <p:nvPr>
            <p:ph type="pic" sz="quarter" idx="14"/>
          </p:nvPr>
        </p:nvSpPr>
        <p:spPr>
          <a:xfrm>
            <a:off x="4953000" y="1905000"/>
            <a:ext cx="3886200" cy="4419600"/>
          </a:xfrm>
          <a:prstGeom prst="rect">
            <a:avLst/>
          </a:prstGeom>
        </p:spPr>
        <p:txBody>
          <a:body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4953001"/>
            <a:ext cx="8001000" cy="1371600"/>
          </a:xfrm>
          <a:prstGeom prst="rect">
            <a:avLst/>
          </a:prstGeom>
        </p:spPr>
        <p:txBody>
          <a:bodyPr lIns="0" tIns="0" rIns="0" bIns="0" numCol="2" anchor="t" anchorCtr="0">
            <a:normAutofit/>
          </a:bodyPr>
          <a:lstStyle>
            <a:lvl1pPr marL="228600" indent="-228600">
              <a:buSzPct val="200000"/>
              <a:buFont typeface="+mj-lt"/>
              <a:buAutoNum type="arabicPeriod"/>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Body copy goes here</a:t>
            </a:r>
          </a:p>
        </p:txBody>
      </p:sp>
      <p:sp>
        <p:nvSpPr>
          <p:cNvPr id="4" name="Date Placeholder 3"/>
          <p:cNvSpPr>
            <a:spLocks noGrp="1"/>
          </p:cNvSpPr>
          <p:nvPr>
            <p:ph type="dt" sz="half" idx="10"/>
          </p:nvPr>
        </p:nvSpPr>
        <p:spPr/>
        <p:txBody>
          <a:bodyPr/>
          <a:lstStyle/>
          <a:p>
            <a:fld id="{7B0FA697-829F-4EBD-A9AF-2668D31B511E}" type="datetime1">
              <a:rPr lang="en-CA" smtClean="0"/>
              <a:pPr/>
              <a:t>17-11-24</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10" name="Picture Placeholder 9"/>
          <p:cNvSpPr>
            <a:spLocks noGrp="1"/>
          </p:cNvSpPr>
          <p:nvPr>
            <p:ph type="pic" sz="quarter" idx="13"/>
          </p:nvPr>
        </p:nvSpPr>
        <p:spPr>
          <a:xfrm>
            <a:off x="0" y="2438400"/>
            <a:ext cx="9144000" cy="2057400"/>
          </a:xfrm>
          <a:prstGeom prst="rect">
            <a:avLst/>
          </a:prstGeom>
          <a:blipFill>
            <a:blip r:embed="rId2" cstate="print"/>
            <a:stretch>
              <a:fillRect/>
            </a:stretch>
          </a:blipFill>
        </p:spPr>
        <p:txBody>
          <a:bodyPr>
            <a:normAutofit/>
          </a:bodyPr>
          <a:lstStyle>
            <a:lvl1pPr>
              <a:buNone/>
              <a:defRPr sz="800"/>
            </a:lvl1pPr>
          </a:lstStyle>
          <a:p>
            <a:endParaRPr lang="en-CA" dirty="0"/>
          </a:p>
        </p:txBody>
      </p:sp>
      <p:sp>
        <p:nvSpPr>
          <p:cNvPr id="12" name="Rectangle 11"/>
          <p:cNvSpPr/>
          <p:nvPr userDrawn="1"/>
        </p:nvSpPr>
        <p:spPr>
          <a:xfrm>
            <a:off x="304800"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2286000" y="502920"/>
            <a:ext cx="5257800" cy="533400"/>
          </a:xfrm>
        </p:spPr>
        <p:txBody>
          <a:bodyPr lIns="0" tIns="0" rIns="0" bIns="0" anchor="t" anchorCtr="0">
            <a:normAutofit/>
          </a:bodyPr>
          <a:lstStyle>
            <a:lvl1pPr algn="l">
              <a:defRPr sz="2400" b="1"/>
            </a:lvl1pPr>
          </a:lstStyle>
          <a:p>
            <a:r>
              <a:rPr lang="en-US" dirty="0" smtClean="0"/>
              <a:t>Title goes here</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15"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endParaRPr lang="en-CA" dirty="0"/>
          </a:p>
        </p:txBody>
      </p:sp>
      <p:sp>
        <p:nvSpPr>
          <p:cNvPr id="11" name="Rectangle 10"/>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ate Placeholder 4"/>
          <p:cNvSpPr>
            <a:spLocks noGrp="1"/>
          </p:cNvSpPr>
          <p:nvPr>
            <p:ph type="dt" sz="half" idx="10"/>
          </p:nvPr>
        </p:nvSpPr>
        <p:spPr/>
        <p:txBody>
          <a:bodyPr/>
          <a:lstStyle/>
          <a:p>
            <a:fld id="{67A2A0AD-A5E2-41DE-B703-652CFE5925D5}" type="datetime1">
              <a:rPr lang="en-CA" smtClean="0"/>
              <a:pPr/>
              <a:t>17-11-24</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10" name="Subtitle 2"/>
          <p:cNvSpPr>
            <a:spLocks noGrp="1"/>
          </p:cNvSpPr>
          <p:nvPr>
            <p:ph type="subTitle" idx="13"/>
          </p:nvPr>
        </p:nvSpPr>
        <p:spPr>
          <a:xfrm>
            <a:off x="4648200" y="2819400"/>
            <a:ext cx="4267200" cy="1371600"/>
          </a:xfrm>
          <a:prstGeom prst="rect">
            <a:avLst/>
          </a:prstGeom>
        </p:spPr>
        <p:txBody>
          <a:bodyPr lIns="0" tIns="0" rIns="0" bIns="0">
            <a:norm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4"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
        <p:nvSpPr>
          <p:cNvPr id="17" name="Text Placeholder 16"/>
          <p:cNvSpPr>
            <a:spLocks noGrp="1"/>
          </p:cNvSpPr>
          <p:nvPr>
            <p:ph type="body" sz="quarter" idx="20" hasCustomPrompt="1"/>
          </p:nvPr>
        </p:nvSpPr>
        <p:spPr>
          <a:xfrm>
            <a:off x="685800" y="2819400"/>
            <a:ext cx="3886200" cy="1371600"/>
          </a:xfrm>
          <a:prstGeom prst="rect">
            <a:avLst/>
          </a:prstGeom>
        </p:spPr>
        <p:txBody>
          <a:bodyPr lIns="0" tIns="0" rIns="0" bIns="0"/>
          <a:lstStyle>
            <a:lvl1pPr>
              <a:buNone/>
              <a:defRPr sz="2400" b="1">
                <a:solidFill>
                  <a:schemeClr val="accent1"/>
                </a:solidFill>
                <a:latin typeface="+mj-lt"/>
                <a:ea typeface="Open Sans Semibold" pitchFamily="34" charset="0"/>
                <a:cs typeface="Open Sans Semibold" pitchFamily="34" charset="0"/>
              </a:defRPr>
            </a:lvl1pPr>
          </a:lstStyle>
          <a:p>
            <a:pPr lvl="0"/>
            <a:r>
              <a:rPr lang="en-CA" dirty="0" smtClean="0"/>
              <a:t>Section divider</a:t>
            </a:r>
            <a:endParaRPr lang="en-CA" dirty="0"/>
          </a:p>
        </p:txBody>
      </p:sp>
      <p:sp>
        <p:nvSpPr>
          <p:cNvPr id="12" name="TextBox 11"/>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4572000" y="0"/>
            <a:ext cx="4572000" cy="66294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normAutofit/>
          </a:bodyPr>
          <a:lstStyle>
            <a:lvl1pPr>
              <a:buNone/>
              <a:defRPr sz="800"/>
            </a:lvl1pPr>
          </a:lstStyle>
          <a:p>
            <a:endParaRPr lang="en-CA" dirty="0"/>
          </a:p>
        </p:txBody>
      </p:sp>
      <p:sp>
        <p:nvSpPr>
          <p:cNvPr id="7" name="Date Placeholder 6"/>
          <p:cNvSpPr>
            <a:spLocks noGrp="1"/>
          </p:cNvSpPr>
          <p:nvPr>
            <p:ph type="dt" sz="half" idx="10"/>
          </p:nvPr>
        </p:nvSpPr>
        <p:spPr/>
        <p:txBody>
          <a:bodyPr/>
          <a:lstStyle/>
          <a:p>
            <a:fld id="{DC052565-F913-4F5C-A42B-99A27B7FD412}" type="datetime1">
              <a:rPr lang="en-CA" smtClean="0"/>
              <a:pPr/>
              <a:t>17-11-24</a:t>
            </a:fld>
            <a:endParaRPr lang="en-CA"/>
          </a:p>
        </p:txBody>
      </p:sp>
      <p:sp>
        <p:nvSpPr>
          <p:cNvPr id="8" name="Footer Placeholder 7"/>
          <p:cNvSpPr>
            <a:spLocks noGrp="1"/>
          </p:cNvSpPr>
          <p:nvPr>
            <p:ph type="ftr" sz="quarter" idx="11"/>
          </p:nvPr>
        </p:nvSpPr>
        <p:spPr/>
        <p:txBody>
          <a:bodyPr/>
          <a:lstStyle/>
          <a:p>
            <a:r>
              <a:rPr lang="en-CA" smtClean="0"/>
              <a:t>Presentation</a:t>
            </a:r>
            <a:endParaRPr lang="en-CA"/>
          </a:p>
        </p:txBody>
      </p:sp>
      <p:sp>
        <p:nvSpPr>
          <p:cNvPr id="9" name="Slide Number Placeholder 8"/>
          <p:cNvSpPr>
            <a:spLocks noGrp="1"/>
          </p:cNvSpPr>
          <p:nvPr>
            <p:ph type="sldNum" sz="quarter" idx="12"/>
          </p:nvPr>
        </p:nvSpPr>
        <p:spPr/>
        <p:txBody>
          <a:bodyPr/>
          <a:lstStyle/>
          <a:p>
            <a:fld id="{C2BB63E6-1595-49DD-946C-2DD7DBDEF40D}" type="slidenum">
              <a:rPr lang="en-CA" smtClean="0"/>
              <a:pPr/>
              <a:t>‹#›</a:t>
            </a:fld>
            <a:endParaRPr lang="en-CA"/>
          </a:p>
        </p:txBody>
      </p:sp>
      <p:sp>
        <p:nvSpPr>
          <p:cNvPr id="11" name="Text Placeholder 2"/>
          <p:cNvSpPr>
            <a:spLocks noGrp="1"/>
          </p:cNvSpPr>
          <p:nvPr>
            <p:ph type="body" idx="13" hasCustomPrompt="1"/>
          </p:nvPr>
        </p:nvSpPr>
        <p:spPr>
          <a:xfrm>
            <a:off x="457200" y="1676400"/>
            <a:ext cx="3962400" cy="4800600"/>
          </a:xfrm>
          <a:prstGeom prst="rect">
            <a:avLst/>
          </a:prstGeom>
        </p:spPr>
        <p:txBody>
          <a:bodyPr lIns="0" tIns="0" rIns="0" bIns="0" numCol="2" anchor="t" anchorCtr="0">
            <a:normAutofit/>
          </a:bodyPr>
          <a:lstStyle>
            <a:lvl1pPr marL="0" indent="0">
              <a:lnSpc>
                <a:spcPct val="150000"/>
              </a:lnSpc>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9" name="Rectangle 18"/>
          <p:cNvSpPr/>
          <p:nvPr userDrawn="1"/>
        </p:nvSpPr>
        <p:spPr>
          <a:xfrm>
            <a:off x="304800"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3"/>
          <p:cNvSpPr>
            <a:spLocks noGrp="1"/>
          </p:cNvSpPr>
          <p:nvPr userDrawn="1">
            <p:ph type="body" idx="20"/>
          </p:nvPr>
        </p:nvSpPr>
        <p:spPr>
          <a:xfrm>
            <a:off x="455612" y="1143000"/>
            <a:ext cx="3963988" cy="381000"/>
          </a:xfrm>
          <a:prstGeom prst="rect">
            <a:avLst/>
          </a:prstGeom>
        </p:spPr>
        <p:txBody>
          <a:bodyPr lIns="0" tIns="0" rIns="0" bIns="0"/>
          <a:lstStyle>
            <a:lvl1pPr>
              <a:buNone/>
              <a:defRPr sz="1800" b="1"/>
            </a:lvl1pPr>
          </a:lstStyle>
          <a:p>
            <a:endParaRPr lang="en-CA" dirty="0"/>
          </a:p>
        </p:txBody>
      </p:sp>
      <p:sp>
        <p:nvSpPr>
          <p:cNvPr id="12" name="TextBox 11"/>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2286000" y="502920"/>
            <a:ext cx="38100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3276600" y="2286000"/>
            <a:ext cx="1295400" cy="1371600"/>
          </a:xfrm>
          <a:prstGeom prst="rect">
            <a:avLst/>
          </a:prstGeom>
          <a:blipFill>
            <a:blip r:embed="rId2" cstate="print"/>
            <a:stretch>
              <a:fillRect/>
            </a:stretch>
          </a:blipFill>
        </p:spPr>
        <p:txBody>
          <a:bodyPr>
            <a:normAutofit/>
          </a:bodyPr>
          <a:lstStyle>
            <a:lvl1pPr>
              <a:buFontTx/>
              <a:buNone/>
              <a:defRPr sz="800"/>
            </a:lvl1pPr>
          </a:lstStyle>
          <a:p>
            <a:endParaRPr lang="en-CA" dirty="0"/>
          </a:p>
        </p:txBody>
      </p:sp>
      <p:sp>
        <p:nvSpPr>
          <p:cNvPr id="8" name="Text Placeholder 2"/>
          <p:cNvSpPr>
            <a:spLocks noGrp="1"/>
          </p:cNvSpPr>
          <p:nvPr>
            <p:ph type="body" idx="14" hasCustomPrompt="1"/>
          </p:nvPr>
        </p:nvSpPr>
        <p:spPr>
          <a:xfrm>
            <a:off x="3276600" y="3886200"/>
            <a:ext cx="3048000" cy="2362200"/>
          </a:xfrm>
          <a:prstGeom prst="rect">
            <a:avLst/>
          </a:prstGeom>
        </p:spPr>
        <p:txBody>
          <a:bodyPr lIns="0" tIns="0" rIns="0" bIns="0" numCol="2"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3276600" y="1838960"/>
          <a:ext cx="3322320" cy="370840"/>
        </p:xfrm>
        <a:graphic>
          <a:graphicData uri="http://schemas.openxmlformats.org/drawingml/2006/table">
            <a:tbl>
              <a:tblPr firstRow="1" bandRow="1">
                <a:tableStyleId>{5C22544A-7EE6-4342-B048-85BDC9FD1C3A}</a:tableStyleId>
              </a:tblPr>
              <a:tblGrid>
                <a:gridCol w="1661160"/>
                <a:gridCol w="1661160"/>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Picture Placeholder 8"/>
          <p:cNvSpPr>
            <a:spLocks noGrp="1"/>
          </p:cNvSpPr>
          <p:nvPr>
            <p:ph type="pic" sz="quarter" idx="15"/>
          </p:nvPr>
        </p:nvSpPr>
        <p:spPr>
          <a:xfrm>
            <a:off x="4953000" y="2286000"/>
            <a:ext cx="1295400" cy="1371600"/>
          </a:xfrm>
          <a:prstGeom prst="rect">
            <a:avLst/>
          </a:prstGeom>
          <a:blipFill>
            <a:blip r:embed="rId3" cstate="print"/>
            <a:stretch>
              <a:fillRect/>
            </a:stretch>
          </a:blipFill>
        </p:spPr>
        <p:txBody>
          <a:bodyPr>
            <a:normAutofit/>
          </a:bodyPr>
          <a:lstStyle>
            <a:lvl1pPr>
              <a:buNone/>
              <a:defRPr sz="800"/>
            </a:lvl1p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2286000" y="502920"/>
            <a:ext cx="56388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2255520" y="2286000"/>
            <a:ext cx="1295400" cy="1371600"/>
          </a:xfrm>
          <a:prstGeom prst="rect">
            <a:avLst/>
          </a:prstGeom>
          <a:blipFill>
            <a:blip r:embed="rId2" cstate="print"/>
            <a:stretch>
              <a:fillRect/>
            </a:stretch>
          </a:blipFill>
        </p:spPr>
        <p:txBody>
          <a:bodyPr>
            <a:normAutofit/>
          </a:bodyPr>
          <a:lstStyle>
            <a:lvl1pPr>
              <a:buFontTx/>
              <a:buNone/>
              <a:defRPr sz="800"/>
            </a:lvl1pPr>
          </a:lstStyle>
          <a:p>
            <a:endParaRPr lang="en-CA" dirty="0"/>
          </a:p>
        </p:txBody>
      </p:sp>
      <p:sp>
        <p:nvSpPr>
          <p:cNvPr id="8" name="Text Placeholder 2"/>
          <p:cNvSpPr>
            <a:spLocks noGrp="1"/>
          </p:cNvSpPr>
          <p:nvPr>
            <p:ph type="body" idx="14" hasCustomPrompt="1"/>
          </p:nvPr>
        </p:nvSpPr>
        <p:spPr>
          <a:xfrm>
            <a:off x="2255520" y="3886200"/>
            <a:ext cx="4724400" cy="2362200"/>
          </a:xfrm>
          <a:prstGeom prst="rect">
            <a:avLst/>
          </a:prstGeom>
        </p:spPr>
        <p:txBody>
          <a:bodyPr lIns="0" tIns="0" rIns="0" bIns="0" numCol="3"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2255520" y="1838960"/>
          <a:ext cx="4983480" cy="370840"/>
        </p:xfrm>
        <a:graphic>
          <a:graphicData uri="http://schemas.openxmlformats.org/drawingml/2006/table">
            <a:tbl>
              <a:tblPr firstRow="1" bandRow="1">
                <a:tableStyleId>{5C22544A-7EE6-4342-B048-85BDC9FD1C3A}</a:tableStyleId>
              </a:tblPr>
              <a:tblGrid>
                <a:gridCol w="1661160"/>
                <a:gridCol w="1661160"/>
                <a:gridCol w="1661160"/>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Picture Placeholder 8"/>
          <p:cNvSpPr>
            <a:spLocks noGrp="1"/>
          </p:cNvSpPr>
          <p:nvPr>
            <p:ph type="pic" sz="quarter" idx="15"/>
          </p:nvPr>
        </p:nvSpPr>
        <p:spPr>
          <a:xfrm>
            <a:off x="3931920" y="2286000"/>
            <a:ext cx="1295400" cy="1371600"/>
          </a:xfrm>
          <a:prstGeom prst="rect">
            <a:avLst/>
          </a:prstGeom>
          <a:blipFill>
            <a:blip r:embed="rId3" cstate="print"/>
            <a:stretch>
              <a:fillRect/>
            </a:stretch>
          </a:blipFill>
        </p:spPr>
        <p:txBody>
          <a:bodyPr>
            <a:normAutofit/>
          </a:bodyPr>
          <a:lstStyle>
            <a:lvl1pPr>
              <a:buNone/>
              <a:defRPr sz="800"/>
            </a:lvl1pPr>
          </a:lstStyle>
          <a:p>
            <a:endParaRPr lang="en-CA" dirty="0"/>
          </a:p>
        </p:txBody>
      </p:sp>
      <p:sp>
        <p:nvSpPr>
          <p:cNvPr id="11" name="Picture Placeholder 8"/>
          <p:cNvSpPr>
            <a:spLocks noGrp="1"/>
          </p:cNvSpPr>
          <p:nvPr>
            <p:ph type="pic" sz="quarter" idx="16"/>
          </p:nvPr>
        </p:nvSpPr>
        <p:spPr>
          <a:xfrm>
            <a:off x="5608320" y="2286000"/>
            <a:ext cx="1295400" cy="1371600"/>
          </a:xfrm>
          <a:prstGeom prst="rect">
            <a:avLst/>
          </a:prstGeom>
          <a:blipFill>
            <a:blip r:embed="rId4" cstate="print"/>
            <a:stretch>
              <a:fillRect/>
            </a:stretch>
          </a:blipFill>
        </p:spPr>
        <p:txBody>
          <a:bodyPr>
            <a:normAutofit/>
          </a:bodyPr>
          <a:lstStyle>
            <a:lvl1pPr>
              <a:buNone/>
              <a:defRPr sz="800"/>
            </a:lvl1pPr>
          </a:lstStyle>
          <a:p>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17-11-24</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2286000" y="502920"/>
            <a:ext cx="47244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1432560" y="2286000"/>
            <a:ext cx="1295400" cy="1371600"/>
          </a:xfrm>
          <a:prstGeom prst="rect">
            <a:avLst/>
          </a:prstGeom>
          <a:blipFill>
            <a:blip r:embed="rId2" cstate="print"/>
            <a:stretch>
              <a:fillRect/>
            </a:stretch>
          </a:blipFill>
        </p:spPr>
        <p:txBody>
          <a:bodyPr>
            <a:normAutofit/>
          </a:bodyPr>
          <a:lstStyle>
            <a:lvl1pPr>
              <a:buFontTx/>
              <a:buNone/>
              <a:defRPr sz="800"/>
            </a:lvl1pPr>
          </a:lstStyle>
          <a:p>
            <a:endParaRPr lang="en-CA" dirty="0"/>
          </a:p>
        </p:txBody>
      </p:sp>
      <p:sp>
        <p:nvSpPr>
          <p:cNvPr id="8" name="Text Placeholder 2"/>
          <p:cNvSpPr>
            <a:spLocks noGrp="1"/>
          </p:cNvSpPr>
          <p:nvPr>
            <p:ph type="body" idx="14" hasCustomPrompt="1"/>
          </p:nvPr>
        </p:nvSpPr>
        <p:spPr>
          <a:xfrm>
            <a:off x="1432560" y="3886200"/>
            <a:ext cx="6400800" cy="2362200"/>
          </a:xfrm>
          <a:prstGeom prst="rect">
            <a:avLst/>
          </a:prstGeom>
        </p:spPr>
        <p:txBody>
          <a:bodyPr lIns="0" tIns="0" rIns="0" bIns="0" numCol="4"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1432560" y="1838960"/>
          <a:ext cx="6644640" cy="370840"/>
        </p:xfrm>
        <a:graphic>
          <a:graphicData uri="http://schemas.openxmlformats.org/drawingml/2006/table">
            <a:tbl>
              <a:tblPr firstRow="1" bandRow="1">
                <a:tableStyleId>{5C22544A-7EE6-4342-B048-85BDC9FD1C3A}</a:tableStyleId>
              </a:tblPr>
              <a:tblGrid>
                <a:gridCol w="1661160"/>
                <a:gridCol w="1661160"/>
                <a:gridCol w="1661160"/>
                <a:gridCol w="1661160"/>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4.</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Picture Placeholder 8"/>
          <p:cNvSpPr>
            <a:spLocks noGrp="1"/>
          </p:cNvSpPr>
          <p:nvPr>
            <p:ph type="pic" sz="quarter" idx="15"/>
          </p:nvPr>
        </p:nvSpPr>
        <p:spPr>
          <a:xfrm>
            <a:off x="3108960" y="2286000"/>
            <a:ext cx="1295400" cy="1371600"/>
          </a:xfrm>
          <a:prstGeom prst="rect">
            <a:avLst/>
          </a:prstGeom>
          <a:blipFill>
            <a:blip r:embed="rId3" cstate="print"/>
            <a:stretch>
              <a:fillRect/>
            </a:stretch>
          </a:blipFill>
        </p:spPr>
        <p:txBody>
          <a:bodyPr>
            <a:normAutofit/>
          </a:bodyPr>
          <a:lstStyle>
            <a:lvl1pPr>
              <a:buNone/>
              <a:defRPr sz="800"/>
            </a:lvl1pPr>
          </a:lstStyle>
          <a:p>
            <a:endParaRPr lang="en-CA" dirty="0"/>
          </a:p>
        </p:txBody>
      </p:sp>
      <p:sp>
        <p:nvSpPr>
          <p:cNvPr id="11" name="Picture Placeholder 8"/>
          <p:cNvSpPr>
            <a:spLocks noGrp="1"/>
          </p:cNvSpPr>
          <p:nvPr>
            <p:ph type="pic" sz="quarter" idx="16"/>
          </p:nvPr>
        </p:nvSpPr>
        <p:spPr>
          <a:xfrm>
            <a:off x="4785360" y="2286000"/>
            <a:ext cx="1295400" cy="1371600"/>
          </a:xfrm>
          <a:prstGeom prst="rect">
            <a:avLst/>
          </a:prstGeom>
          <a:blipFill>
            <a:blip r:embed="rId4" cstate="print"/>
            <a:stretch>
              <a:fillRect/>
            </a:stretch>
          </a:blipFill>
        </p:spPr>
        <p:txBody>
          <a:bodyPr>
            <a:normAutofit/>
          </a:bodyPr>
          <a:lstStyle>
            <a:lvl1pPr>
              <a:buNone/>
              <a:defRPr sz="800"/>
            </a:lvl1pPr>
          </a:lstStyle>
          <a:p>
            <a:endParaRPr lang="en-CA" dirty="0"/>
          </a:p>
        </p:txBody>
      </p:sp>
      <p:sp>
        <p:nvSpPr>
          <p:cNvPr id="12" name="Picture Placeholder 8"/>
          <p:cNvSpPr>
            <a:spLocks noGrp="1"/>
          </p:cNvSpPr>
          <p:nvPr>
            <p:ph type="pic" sz="quarter" idx="17"/>
          </p:nvPr>
        </p:nvSpPr>
        <p:spPr>
          <a:xfrm>
            <a:off x="6461760" y="2286000"/>
            <a:ext cx="1295400" cy="1371600"/>
          </a:xfrm>
          <a:prstGeom prst="rect">
            <a:avLst/>
          </a:prstGeom>
          <a:blipFill>
            <a:blip r:embed="rId5" cstate="print"/>
            <a:stretch>
              <a:fillRect/>
            </a:stretch>
          </a:blipFill>
        </p:spPr>
        <p:txBody>
          <a:bodyPr>
            <a:normAutofit/>
          </a:bodyPr>
          <a:lstStyle>
            <a:lvl1pPr>
              <a:buNone/>
              <a:defRPr sz="800"/>
            </a:lvl1p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502920"/>
            <a:ext cx="5181600" cy="533400"/>
          </a:xfrm>
        </p:spPr>
        <p:txBody>
          <a:bodyPr lIns="0" tIns="0" rIns="0" bIns="0" anchor="t" anchorCtr="0">
            <a:normAutofit/>
          </a:bodyPr>
          <a:lstStyle>
            <a:lvl1pPr algn="l">
              <a:defRPr sz="2400" b="1"/>
            </a:lvl1pPr>
          </a:lstStyle>
          <a:p>
            <a:r>
              <a:rPr lang="en-US" dirty="0" smtClean="0"/>
              <a:t>Title goes here</a:t>
            </a:r>
            <a:endParaRPr lang="en-CA" dirty="0"/>
          </a:p>
        </p:txBody>
      </p:sp>
      <p:sp>
        <p:nvSpPr>
          <p:cNvPr id="3" name="Date Placeholder 2"/>
          <p:cNvSpPr>
            <a:spLocks noGrp="1"/>
          </p:cNvSpPr>
          <p:nvPr>
            <p:ph type="dt" sz="half" idx="10"/>
          </p:nvPr>
        </p:nvSpPr>
        <p:spPr/>
        <p:txBody>
          <a:bodyPr/>
          <a:lstStyle/>
          <a:p>
            <a:fld id="{1750925B-98EF-4C37-916F-12163DB94D3D}" type="datetime1">
              <a:rPr lang="en-CA" smtClean="0"/>
              <a:pPr/>
              <a:t>17-11-24</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a:p>
        </p:txBody>
      </p:sp>
      <p:sp>
        <p:nvSpPr>
          <p:cNvPr id="9" name="Picture Placeholder 8"/>
          <p:cNvSpPr>
            <a:spLocks noGrp="1"/>
          </p:cNvSpPr>
          <p:nvPr>
            <p:ph type="pic" sz="quarter" idx="13"/>
          </p:nvPr>
        </p:nvSpPr>
        <p:spPr>
          <a:xfrm>
            <a:off x="609600" y="2286000"/>
            <a:ext cx="1295400" cy="1371600"/>
          </a:xfrm>
          <a:prstGeom prst="rect">
            <a:avLst/>
          </a:prstGeom>
          <a:blipFill>
            <a:blip r:embed="rId2" cstate="print"/>
            <a:stretch>
              <a:fillRect/>
            </a:stretch>
          </a:blipFill>
        </p:spPr>
        <p:txBody>
          <a:bodyPr>
            <a:normAutofit/>
          </a:bodyPr>
          <a:lstStyle>
            <a:lvl1pPr>
              <a:buFontTx/>
              <a:buNone/>
              <a:defRPr sz="800"/>
            </a:lvl1pPr>
          </a:lstStyle>
          <a:p>
            <a:endParaRPr lang="en-CA" dirty="0"/>
          </a:p>
        </p:txBody>
      </p:sp>
      <p:sp>
        <p:nvSpPr>
          <p:cNvPr id="10" name="Text Placeholder 2"/>
          <p:cNvSpPr>
            <a:spLocks noGrp="1"/>
          </p:cNvSpPr>
          <p:nvPr>
            <p:ph type="body" idx="14" hasCustomPrompt="1"/>
          </p:nvPr>
        </p:nvSpPr>
        <p:spPr>
          <a:xfrm>
            <a:off x="609600" y="3886200"/>
            <a:ext cx="8077200" cy="2362200"/>
          </a:xfrm>
          <a:prstGeom prst="rect">
            <a:avLst/>
          </a:prstGeom>
        </p:spPr>
        <p:txBody>
          <a:bodyPr lIns="0" tIns="0" rIns="0" bIns="0" numCol="5"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12" name="Table 11"/>
          <p:cNvGraphicFramePr>
            <a:graphicFrameLocks noGrp="1"/>
          </p:cNvGraphicFramePr>
          <p:nvPr userDrawn="1"/>
        </p:nvGraphicFramePr>
        <p:xfrm>
          <a:off x="609600" y="1838960"/>
          <a:ext cx="8305800" cy="37084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4.</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5.</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4" name="Picture Placeholder 8"/>
          <p:cNvSpPr>
            <a:spLocks noGrp="1"/>
          </p:cNvSpPr>
          <p:nvPr>
            <p:ph type="pic" sz="quarter" idx="15"/>
          </p:nvPr>
        </p:nvSpPr>
        <p:spPr>
          <a:xfrm>
            <a:off x="2286000" y="2286000"/>
            <a:ext cx="1295400" cy="1371600"/>
          </a:xfrm>
          <a:prstGeom prst="rect">
            <a:avLst/>
          </a:prstGeom>
          <a:blipFill>
            <a:blip r:embed="rId3" cstate="print"/>
            <a:stretch>
              <a:fillRect/>
            </a:stretch>
          </a:blipFill>
        </p:spPr>
        <p:txBody>
          <a:bodyPr>
            <a:normAutofit/>
          </a:bodyPr>
          <a:lstStyle>
            <a:lvl1pPr>
              <a:buNone/>
              <a:defRPr sz="800"/>
            </a:lvl1pPr>
          </a:lstStyle>
          <a:p>
            <a:endParaRPr lang="en-CA" dirty="0"/>
          </a:p>
        </p:txBody>
      </p:sp>
      <p:sp>
        <p:nvSpPr>
          <p:cNvPr id="16" name="Picture Placeholder 8"/>
          <p:cNvSpPr>
            <a:spLocks noGrp="1"/>
          </p:cNvSpPr>
          <p:nvPr>
            <p:ph type="pic" sz="quarter" idx="16"/>
          </p:nvPr>
        </p:nvSpPr>
        <p:spPr>
          <a:xfrm>
            <a:off x="3962400" y="2286000"/>
            <a:ext cx="1295400" cy="1371600"/>
          </a:xfrm>
          <a:prstGeom prst="rect">
            <a:avLst/>
          </a:prstGeom>
          <a:blipFill>
            <a:blip r:embed="rId4" cstate="print"/>
            <a:stretch>
              <a:fillRect/>
            </a:stretch>
          </a:blipFill>
        </p:spPr>
        <p:txBody>
          <a:bodyPr>
            <a:normAutofit/>
          </a:bodyPr>
          <a:lstStyle>
            <a:lvl1pPr>
              <a:buNone/>
              <a:defRPr sz="800"/>
            </a:lvl1pPr>
          </a:lstStyle>
          <a:p>
            <a:endParaRPr lang="en-CA" dirty="0"/>
          </a:p>
        </p:txBody>
      </p:sp>
      <p:sp>
        <p:nvSpPr>
          <p:cNvPr id="17" name="Picture Placeholder 8"/>
          <p:cNvSpPr>
            <a:spLocks noGrp="1"/>
          </p:cNvSpPr>
          <p:nvPr>
            <p:ph type="pic" sz="quarter" idx="17"/>
          </p:nvPr>
        </p:nvSpPr>
        <p:spPr>
          <a:xfrm>
            <a:off x="5638800" y="2286000"/>
            <a:ext cx="1295400" cy="1371600"/>
          </a:xfrm>
          <a:prstGeom prst="rect">
            <a:avLst/>
          </a:prstGeom>
          <a:blipFill>
            <a:blip r:embed="rId5" cstate="print"/>
            <a:stretch>
              <a:fillRect/>
            </a:stretch>
          </a:blipFill>
        </p:spPr>
        <p:txBody>
          <a:bodyPr>
            <a:normAutofit/>
          </a:bodyPr>
          <a:lstStyle>
            <a:lvl1pPr>
              <a:buNone/>
              <a:defRPr sz="800"/>
            </a:lvl1pPr>
          </a:lstStyle>
          <a:p>
            <a:endParaRPr lang="en-CA" dirty="0"/>
          </a:p>
        </p:txBody>
      </p:sp>
      <p:sp>
        <p:nvSpPr>
          <p:cNvPr id="18" name="Picture Placeholder 8"/>
          <p:cNvSpPr>
            <a:spLocks noGrp="1"/>
          </p:cNvSpPr>
          <p:nvPr>
            <p:ph type="pic" sz="quarter" idx="18"/>
          </p:nvPr>
        </p:nvSpPr>
        <p:spPr>
          <a:xfrm>
            <a:off x="7315200" y="2286000"/>
            <a:ext cx="1295400" cy="1371600"/>
          </a:xfrm>
          <a:prstGeom prst="rect">
            <a:avLst/>
          </a:prstGeom>
          <a:blipFill>
            <a:blip r:embed="rId6" cstate="print"/>
            <a:stretch>
              <a:fillRect/>
            </a:stretch>
          </a:blipFill>
        </p:spPr>
        <p:txBody>
          <a:bodyPr>
            <a:normAutofit/>
          </a:bodyPr>
          <a:lstStyle>
            <a:lvl1pPr>
              <a:buNone/>
              <a:defRPr sz="800"/>
            </a:lvl1pPr>
          </a:lstStyle>
          <a:p>
            <a:endParaRPr lang="en-CA" dirty="0"/>
          </a:p>
        </p:txBody>
      </p:sp>
      <p:sp>
        <p:nvSpPr>
          <p:cNvPr id="20" name="Rectangle 19"/>
          <p:cNvSpPr/>
          <p:nvPr userDrawn="1"/>
        </p:nvSpPr>
        <p:spPr>
          <a:xfrm>
            <a:off x="304800" y="0"/>
            <a:ext cx="1609344" cy="804672"/>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p>
        </p:txBody>
      </p:sp>
      <p:sp>
        <p:nvSpPr>
          <p:cNvPr id="2" name="Title Placeholder 1"/>
          <p:cNvSpPr>
            <a:spLocks noGrp="1"/>
          </p:cNvSpPr>
          <p:nvPr>
            <p:ph type="title"/>
          </p:nvPr>
        </p:nvSpPr>
        <p:spPr>
          <a:xfrm>
            <a:off x="2286000" y="502920"/>
            <a:ext cx="5638800" cy="533400"/>
          </a:xfrm>
          <a:prstGeom prst="rect">
            <a:avLst/>
          </a:prstGeom>
        </p:spPr>
        <p:txBody>
          <a:bodyPr vert="horz" lIns="0" tIns="0" rIns="0" bIns="0" rtlCol="0" anchor="t">
            <a:normAutofit/>
          </a:bodyPr>
          <a:lstStyle/>
          <a:p>
            <a:r>
              <a:rPr lang="en-US" dirty="0" smtClean="0"/>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33FAB94C-87E7-47A0-A3F1-CB9EF2311181}" type="datetime1">
              <a:rPr lang="en-CA" smtClean="0"/>
              <a:pPr/>
              <a:t>17-11-24</a:t>
            </a:fld>
            <a:endParaRPr lang="en-CA" dirty="0"/>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t>Presentation</a:t>
            </a:r>
            <a:endParaRPr lang="en-CA" dirty="0"/>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sp>
        <p:nvSpPr>
          <p:cNvPr id="7" name="Rectangle 6"/>
          <p:cNvSpPr/>
          <p:nvPr userDrawn="1"/>
        </p:nvSpPr>
        <p:spPr>
          <a:xfrm>
            <a:off x="304800" y="0"/>
            <a:ext cx="1609344" cy="804672"/>
          </a:xfrm>
          <a:prstGeom prst="rect">
            <a:avLst/>
          </a:prstGeom>
          <a:blipFill>
            <a:blip r:embed="rId2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userDrawn="1"/>
        </p:nvSpPr>
        <p:spPr>
          <a:xfrm>
            <a:off x="7924800" y="6629400"/>
            <a:ext cx="838200" cy="261610"/>
          </a:xfrm>
          <a:prstGeom prst="rect">
            <a:avLst/>
          </a:prstGeom>
          <a:noFill/>
        </p:spPr>
        <p:txBody>
          <a:bodyPr wrap="square" rtlCol="0">
            <a:spAutoFit/>
          </a:bodyPr>
          <a:lstStyle/>
          <a:p>
            <a:r>
              <a:rPr lang="en-US" sz="1100" dirty="0" smtClean="0">
                <a:solidFill>
                  <a:schemeClr val="bg1">
                    <a:lumMod val="50000"/>
                  </a:schemeClr>
                </a:solidFill>
              </a:rPr>
              <a:t>V03</a:t>
            </a:r>
            <a:endParaRPr lang="en-CA" sz="11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3" r:id="rId7"/>
    <p:sldLayoutId id="2147483664" r:id="rId8"/>
    <p:sldLayoutId id="2147483654" r:id="rId9"/>
    <p:sldLayoutId id="2147483655" r:id="rId10"/>
    <p:sldLayoutId id="2147483656" r:id="rId11"/>
    <p:sldLayoutId id="2147483665" r:id="rId12"/>
    <p:sldLayoutId id="2147483666" r:id="rId13"/>
    <p:sldLayoutId id="2147483660" r:id="rId14"/>
    <p:sldLayoutId id="2147483667" r:id="rId15"/>
    <p:sldLayoutId id="2147483668" r:id="rId16"/>
    <p:sldLayoutId id="2147483669" r:id="rId17"/>
    <p:sldLayoutId id="2147483670" r:id="rId18"/>
    <p:sldLayoutId id="2147483671" r:id="rId19"/>
    <p:sldLayoutId id="2147483672" r:id="rId20"/>
    <p:sldLayoutId id="2147483673" r:id="rId21"/>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www.nngroup.com/articles/computer-skill-levels/"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_000038954058_Full.jpg"/>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p:txBody>
          <a:bodyPr/>
          <a:lstStyle/>
          <a:p>
            <a:endParaRPr lang="en-CA" dirty="0"/>
          </a:p>
        </p:txBody>
      </p:sp>
      <p:sp>
        <p:nvSpPr>
          <p:cNvPr id="4" name="Text Placeholder 3"/>
          <p:cNvSpPr>
            <a:spLocks noGrp="1"/>
          </p:cNvSpPr>
          <p:nvPr>
            <p:ph type="body" sz="quarter" idx="19"/>
          </p:nvPr>
        </p:nvSpPr>
        <p:spPr>
          <a:xfrm>
            <a:off x="0" y="2892552"/>
            <a:ext cx="9144000" cy="1984248"/>
          </a:xfrm>
          <a:solidFill>
            <a:schemeClr val="bg1">
              <a:lumMod val="85000"/>
            </a:schemeClr>
          </a:solidFill>
        </p:spPr>
        <p:txBody>
          <a:bodyPr/>
          <a:lstStyle/>
          <a:p>
            <a:endParaRPr lang="en-CA" dirty="0"/>
          </a:p>
        </p:txBody>
      </p:sp>
      <p:sp>
        <p:nvSpPr>
          <p:cNvPr id="5" name="Title 4"/>
          <p:cNvSpPr>
            <a:spLocks noGrp="1"/>
          </p:cNvSpPr>
          <p:nvPr>
            <p:ph type="ctrTitle"/>
          </p:nvPr>
        </p:nvSpPr>
        <p:spPr>
          <a:xfrm>
            <a:off x="381000" y="3200400"/>
            <a:ext cx="8153400" cy="1143000"/>
          </a:xfrm>
        </p:spPr>
        <p:txBody>
          <a:bodyPr>
            <a:normAutofit/>
          </a:bodyPr>
          <a:lstStyle/>
          <a:p>
            <a:r>
              <a:rPr lang="en-CA" sz="3200" dirty="0" smtClean="0">
                <a:solidFill>
                  <a:srgbClr val="C8102E"/>
                </a:solidFill>
                <a:latin typeface="Open Sans"/>
                <a:cs typeface="Open Sans"/>
              </a:rPr>
              <a:t>Designing Better Experiences for Users</a:t>
            </a:r>
            <a:endParaRPr lang="en-CA" sz="3200" dirty="0">
              <a:solidFill>
                <a:srgbClr val="C8102E"/>
              </a:solidFill>
              <a:latin typeface="Open Sans"/>
              <a:cs typeface="Open Sans"/>
            </a:endParaRPr>
          </a:p>
        </p:txBody>
      </p:sp>
      <p:sp>
        <p:nvSpPr>
          <p:cNvPr id="6" name="Subtitle 5"/>
          <p:cNvSpPr>
            <a:spLocks noGrp="1"/>
          </p:cNvSpPr>
          <p:nvPr>
            <p:ph type="subTitle" idx="1"/>
          </p:nvPr>
        </p:nvSpPr>
        <p:spPr>
          <a:xfrm>
            <a:off x="381000" y="3810000"/>
            <a:ext cx="4495800" cy="457200"/>
          </a:xfrm>
        </p:spPr>
        <p:txBody>
          <a:bodyPr>
            <a:normAutofit/>
          </a:bodyPr>
          <a:lstStyle/>
          <a:p>
            <a:r>
              <a:rPr lang="en-CA" sz="2400" dirty="0" smtClean="0">
                <a:solidFill>
                  <a:schemeClr val="tx1">
                    <a:lumMod val="75000"/>
                  </a:schemeClr>
                </a:solidFill>
                <a:latin typeface="Open Sans"/>
                <a:cs typeface="Open Sans"/>
              </a:rPr>
              <a:t>Checklist for Page Design</a:t>
            </a:r>
            <a:endParaRPr lang="en-CA" sz="2400" dirty="0">
              <a:solidFill>
                <a:schemeClr val="tx1">
                  <a:lumMod val="75000"/>
                </a:schemeClr>
              </a:solidFill>
              <a:latin typeface="Open Sans"/>
              <a:cs typeface="Open San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5D6066"/>
                </a:solidFill>
                <a:latin typeface="Open Sans"/>
                <a:cs typeface="Open Sans"/>
              </a:rPr>
              <a:t>What are the business objectives?</a:t>
            </a:r>
            <a:endParaRPr lang="en-CA" dirty="0">
              <a:solidFill>
                <a:srgbClr val="5D6066"/>
              </a:solidFill>
              <a:latin typeface="Open Sans"/>
              <a:cs typeface="Open Sans"/>
            </a:endParaRPr>
          </a:p>
        </p:txBody>
      </p:sp>
      <p:sp>
        <p:nvSpPr>
          <p:cNvPr id="3" name="Date Placeholder 2"/>
          <p:cNvSpPr>
            <a:spLocks noGrp="1"/>
          </p:cNvSpPr>
          <p:nvPr>
            <p:ph type="dt" sz="half" idx="10"/>
          </p:nvPr>
        </p:nvSpPr>
        <p:spPr/>
        <p:txBody>
          <a:bodyPr/>
          <a:lstStyle/>
          <a:p>
            <a:fld id="{53684CAF-4B29-4004-884E-0A838335FB2E}" type="datetime1">
              <a:rPr lang="en-CA" smtClean="0"/>
              <a:pPr/>
              <a:t>17-11-27</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10</a:t>
            </a:fld>
            <a:endParaRPr lang="en-CA"/>
          </a:p>
        </p:txBody>
      </p:sp>
      <p:grpSp>
        <p:nvGrpSpPr>
          <p:cNvPr id="18" name="Group 17"/>
          <p:cNvGrpSpPr/>
          <p:nvPr/>
        </p:nvGrpSpPr>
        <p:grpSpPr>
          <a:xfrm>
            <a:off x="609601" y="1864609"/>
            <a:ext cx="3379807" cy="3200400"/>
            <a:chOff x="609601" y="1864609"/>
            <a:chExt cx="3379807" cy="3200400"/>
          </a:xfrm>
        </p:grpSpPr>
        <p:sp>
          <p:nvSpPr>
            <p:cNvPr id="11" name="Oval 10"/>
            <p:cNvSpPr/>
            <p:nvPr/>
          </p:nvSpPr>
          <p:spPr>
            <a:xfrm>
              <a:off x="1866901" y="3121909"/>
              <a:ext cx="685800" cy="685800"/>
            </a:xfrm>
            <a:prstGeom prst="ellipse">
              <a:avLst/>
            </a:prstGeom>
            <a:solidFill>
              <a:srgbClr val="FFE1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nut 11"/>
            <p:cNvSpPr/>
            <p:nvPr/>
          </p:nvSpPr>
          <p:spPr>
            <a:xfrm>
              <a:off x="609601" y="1864609"/>
              <a:ext cx="3200400" cy="3200400"/>
            </a:xfrm>
            <a:prstGeom prst="donut">
              <a:avLst>
                <a:gd name="adj" fmla="val 98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219201" y="2474209"/>
              <a:ext cx="1981200" cy="1981200"/>
            </a:xfrm>
            <a:prstGeom prst="donut">
              <a:avLst>
                <a:gd name="adj" fmla="val 177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Left Arrow 14"/>
            <p:cNvSpPr/>
            <p:nvPr/>
          </p:nvSpPr>
          <p:spPr>
            <a:xfrm rot="19930683">
              <a:off x="2124815" y="2677737"/>
              <a:ext cx="1864593" cy="750699"/>
            </a:xfrm>
            <a:prstGeom prst="leftArrow">
              <a:avLst/>
            </a:prstGeom>
            <a:solidFill>
              <a:schemeClr val="tx1">
                <a:lumMod val="75000"/>
              </a:schemeClr>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 Placeholder 5"/>
          <p:cNvSpPr txBox="1">
            <a:spLocks/>
          </p:cNvSpPr>
          <p:nvPr/>
        </p:nvSpPr>
        <p:spPr>
          <a:xfrm>
            <a:off x="4495800" y="2971800"/>
            <a:ext cx="4038600" cy="24384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a:buChar char="•"/>
            </a:pPr>
            <a:r>
              <a:rPr lang="en-US" sz="2000" dirty="0" smtClean="0">
                <a:latin typeface="Open Sans"/>
                <a:cs typeface="Open Sans"/>
              </a:rPr>
              <a:t>Compliance with regulations</a:t>
            </a:r>
          </a:p>
          <a:p>
            <a:pPr>
              <a:lnSpc>
                <a:spcPct val="100000"/>
              </a:lnSpc>
              <a:buFont typeface="Arial"/>
              <a:buChar char="•"/>
            </a:pPr>
            <a:r>
              <a:rPr lang="en-US" sz="2000" dirty="0" smtClean="0">
                <a:solidFill>
                  <a:srgbClr val="5B6770"/>
                </a:solidFill>
                <a:latin typeface="Open Sans"/>
                <a:cs typeface="Open Sans"/>
              </a:rPr>
              <a:t>Education of user</a:t>
            </a:r>
          </a:p>
          <a:p>
            <a:pPr>
              <a:lnSpc>
                <a:spcPct val="100000"/>
              </a:lnSpc>
              <a:buFont typeface="Arial"/>
              <a:buChar char="•"/>
            </a:pPr>
            <a:r>
              <a:rPr lang="en-US" sz="2000" dirty="0" smtClean="0">
                <a:solidFill>
                  <a:srgbClr val="5B6770"/>
                </a:solidFill>
                <a:latin typeface="Open Sans"/>
                <a:cs typeface="Open Sans"/>
              </a:rPr>
              <a:t>Reduce calls to 311</a:t>
            </a:r>
          </a:p>
          <a:p>
            <a:pPr>
              <a:lnSpc>
                <a:spcPct val="100000"/>
              </a:lnSpc>
              <a:buFont typeface="Arial"/>
              <a:buChar char="•"/>
            </a:pPr>
            <a:r>
              <a:rPr lang="en-US" sz="2000" dirty="0" smtClean="0">
                <a:solidFill>
                  <a:srgbClr val="5B6770"/>
                </a:solidFill>
                <a:latin typeface="Open Sans"/>
                <a:cs typeface="Open Sans"/>
              </a:rPr>
              <a:t>Program objectives</a:t>
            </a:r>
            <a:endParaRPr lang="en-US" sz="2000" dirty="0" smtClean="0">
              <a:solidFill>
                <a:srgbClr val="5B6770"/>
              </a:solidFill>
              <a:latin typeface="Open Sans"/>
              <a:cs typeface="Open Sans"/>
            </a:endParaRPr>
          </a:p>
        </p:txBody>
      </p:sp>
      <p:sp>
        <p:nvSpPr>
          <p:cNvPr id="17" name="Text Placeholder 5"/>
          <p:cNvSpPr txBox="1">
            <a:spLocks/>
          </p:cNvSpPr>
          <p:nvPr/>
        </p:nvSpPr>
        <p:spPr>
          <a:xfrm>
            <a:off x="4495800" y="1905000"/>
            <a:ext cx="3657600" cy="9906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2400" dirty="0" smtClean="0">
                <a:solidFill>
                  <a:srgbClr val="5B6770"/>
                </a:solidFill>
                <a:latin typeface="Open Sans"/>
                <a:cs typeface="Open Sans"/>
              </a:rPr>
              <a:t>Example business objectives:</a:t>
            </a:r>
            <a:endParaRPr lang="en-CA" sz="2400" dirty="0" smtClean="0">
              <a:solidFill>
                <a:srgbClr val="C8102E"/>
              </a:solidFill>
              <a:latin typeface="Open Sans"/>
              <a:cs typeface="Open San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6248400" cy="427038"/>
          </a:xfrm>
        </p:spPr>
        <p:txBody>
          <a:bodyPr>
            <a:normAutofit fontScale="90000"/>
          </a:bodyPr>
          <a:lstStyle/>
          <a:p>
            <a:r>
              <a:rPr lang="en-CA" dirty="0" smtClean="0">
                <a:solidFill>
                  <a:srgbClr val="5D6066"/>
                </a:solidFill>
                <a:latin typeface="Open Sans"/>
                <a:cs typeface="Open Sans"/>
              </a:rPr>
              <a:t>What is the main call to action for the user?</a:t>
            </a:r>
            <a:endParaRPr lang="en-CA" dirty="0">
              <a:solidFill>
                <a:srgbClr val="5D6066"/>
              </a:solidFill>
              <a:latin typeface="Open Sans"/>
              <a:cs typeface="Open Sans"/>
            </a:endParaRPr>
          </a:p>
        </p:txBody>
      </p:sp>
      <p:sp>
        <p:nvSpPr>
          <p:cNvPr id="3" name="Date Placeholder 2"/>
          <p:cNvSpPr>
            <a:spLocks noGrp="1"/>
          </p:cNvSpPr>
          <p:nvPr>
            <p:ph type="dt" sz="half" idx="10"/>
          </p:nvPr>
        </p:nvSpPr>
        <p:spPr/>
        <p:txBody>
          <a:bodyPr/>
          <a:lstStyle/>
          <a:p>
            <a:fld id="{53684CAF-4B29-4004-884E-0A838335FB2E}" type="datetime1">
              <a:rPr lang="en-CA" smtClean="0"/>
              <a:pPr/>
              <a:t>17-11-26</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11</a:t>
            </a:fld>
            <a:endParaRPr lang="en-CA"/>
          </a:p>
        </p:txBody>
      </p:sp>
      <p:pic>
        <p:nvPicPr>
          <p:cNvPr id="6" name="Picture 5" descr="Screen Shot 2017-11-26 at 11.25.2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5140" y="3810000"/>
            <a:ext cx="6753721" cy="2851150"/>
          </a:xfrm>
          <a:prstGeom prst="rect">
            <a:avLst/>
          </a:prstGeom>
        </p:spPr>
      </p:pic>
      <p:sp>
        <p:nvSpPr>
          <p:cNvPr id="9" name="Text Placeholder 5"/>
          <p:cNvSpPr txBox="1">
            <a:spLocks/>
          </p:cNvSpPr>
          <p:nvPr/>
        </p:nvSpPr>
        <p:spPr>
          <a:xfrm>
            <a:off x="152400" y="1447800"/>
            <a:ext cx="8839200" cy="9144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mj-lt"/>
              <a:buNone/>
            </a:pPr>
            <a:r>
              <a:rPr lang="en-CA" sz="4000" b="1" dirty="0" smtClean="0">
                <a:solidFill>
                  <a:schemeClr val="tx1">
                    <a:lumMod val="50000"/>
                  </a:schemeClr>
                </a:solidFill>
                <a:latin typeface="Open Sans"/>
                <a:cs typeface="Open Sans"/>
              </a:rPr>
              <a:t>What do you want the user to do?</a:t>
            </a:r>
            <a:endParaRPr lang="en-CA" sz="4000" b="1" dirty="0" smtClean="0">
              <a:solidFill>
                <a:srgbClr val="C8102E"/>
              </a:solidFill>
              <a:latin typeface="Open Sans"/>
              <a:cs typeface="Open Sans"/>
            </a:endParaRPr>
          </a:p>
        </p:txBody>
      </p:sp>
      <p:pic>
        <p:nvPicPr>
          <p:cNvPr id="10" name="Picture 9" descr="Screen Shot 2017-11-26 at 11.29.11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2438400"/>
            <a:ext cx="7010400" cy="1138441"/>
          </a:xfrm>
          <a:prstGeom prst="rect">
            <a:avLst/>
          </a:prstGeom>
        </p:spPr>
      </p:pic>
    </p:spTree>
    <p:extLst>
      <p:ext uri="{BB962C8B-B14F-4D97-AF65-F5344CB8AC3E}">
        <p14:creationId xmlns:p14="http://schemas.microsoft.com/office/powerpoint/2010/main" val="41444262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5181600" cy="563880"/>
          </a:xfrm>
        </p:spPr>
        <p:txBody>
          <a:bodyPr>
            <a:normAutofit fontScale="90000"/>
          </a:bodyPr>
          <a:lstStyle/>
          <a:p>
            <a:r>
              <a:rPr lang="en-CA" dirty="0" smtClean="0">
                <a:solidFill>
                  <a:srgbClr val="5D6066"/>
                </a:solidFill>
                <a:latin typeface="Open Sans"/>
                <a:cs typeface="Open Sans"/>
              </a:rPr>
              <a:t>What are the secondary actions on the page?</a:t>
            </a:r>
            <a:endParaRPr lang="en-CA" dirty="0">
              <a:solidFill>
                <a:srgbClr val="5D6066"/>
              </a:solidFill>
              <a:latin typeface="Open Sans"/>
              <a:cs typeface="Open Sans"/>
            </a:endParaRPr>
          </a:p>
        </p:txBody>
      </p:sp>
      <p:sp>
        <p:nvSpPr>
          <p:cNvPr id="3" name="Date Placeholder 2"/>
          <p:cNvSpPr>
            <a:spLocks noGrp="1"/>
          </p:cNvSpPr>
          <p:nvPr>
            <p:ph type="dt" sz="half" idx="10"/>
          </p:nvPr>
        </p:nvSpPr>
        <p:spPr/>
        <p:txBody>
          <a:bodyPr/>
          <a:lstStyle/>
          <a:p>
            <a:fld id="{53684CAF-4B29-4004-884E-0A838335FB2E}" type="datetime1">
              <a:rPr lang="en-CA" smtClean="0"/>
              <a:pPr/>
              <a:t>17-11-26</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12</a:t>
            </a:fld>
            <a:endParaRPr lang="en-CA"/>
          </a:p>
        </p:txBody>
      </p:sp>
      <p:sp>
        <p:nvSpPr>
          <p:cNvPr id="9" name="Text Placeholder 5"/>
          <p:cNvSpPr txBox="1">
            <a:spLocks/>
          </p:cNvSpPr>
          <p:nvPr/>
        </p:nvSpPr>
        <p:spPr>
          <a:xfrm>
            <a:off x="800100" y="1447800"/>
            <a:ext cx="7543800" cy="9144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mj-lt"/>
              <a:buNone/>
            </a:pPr>
            <a:r>
              <a:rPr lang="en-CA" sz="4000" b="1" dirty="0" smtClean="0">
                <a:solidFill>
                  <a:schemeClr val="tx1">
                    <a:lumMod val="50000"/>
                  </a:schemeClr>
                </a:solidFill>
                <a:latin typeface="Open Sans"/>
                <a:cs typeface="Open Sans"/>
              </a:rPr>
              <a:t>Things a user can do?</a:t>
            </a:r>
            <a:endParaRPr lang="en-CA" sz="4000" b="1" dirty="0" smtClean="0">
              <a:solidFill>
                <a:srgbClr val="C8102E"/>
              </a:solidFill>
              <a:latin typeface="Open Sans"/>
              <a:cs typeface="Open Sans"/>
            </a:endParaRPr>
          </a:p>
        </p:txBody>
      </p:sp>
      <p:pic>
        <p:nvPicPr>
          <p:cNvPr id="7" name="Picture 6" descr="Screen Shot 2017-11-26 at 1.32.1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2209800"/>
            <a:ext cx="6934200" cy="1270810"/>
          </a:xfrm>
          <a:prstGeom prst="rect">
            <a:avLst/>
          </a:prstGeom>
        </p:spPr>
      </p:pic>
      <p:pic>
        <p:nvPicPr>
          <p:cNvPr id="8" name="Picture 7" descr="Screen Shot 2017-11-26 at 1.34.21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6675" y="3657600"/>
            <a:ext cx="4990651" cy="2895600"/>
          </a:xfrm>
          <a:prstGeom prst="rect">
            <a:avLst/>
          </a:prstGeom>
        </p:spPr>
      </p:pic>
    </p:spTree>
    <p:extLst>
      <p:ext uri="{BB962C8B-B14F-4D97-AF65-F5344CB8AC3E}">
        <p14:creationId xmlns:p14="http://schemas.microsoft.com/office/powerpoint/2010/main" val="1090566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D6066"/>
                </a:solidFill>
              </a:rPr>
              <a:t>Bottleneck is user cognitive load</a:t>
            </a:r>
            <a:endParaRPr lang="en-US" dirty="0">
              <a:solidFill>
                <a:srgbClr val="5D6066"/>
              </a:solidFill>
            </a:endParaRPr>
          </a:p>
        </p:txBody>
      </p:sp>
      <p:sp>
        <p:nvSpPr>
          <p:cNvPr id="3" name="Date Placeholder 2"/>
          <p:cNvSpPr>
            <a:spLocks noGrp="1"/>
          </p:cNvSpPr>
          <p:nvPr>
            <p:ph type="dt" sz="half" idx="10"/>
          </p:nvPr>
        </p:nvSpPr>
        <p:spPr/>
        <p:txBody>
          <a:bodyPr/>
          <a:lstStyle/>
          <a:p>
            <a:fld id="{53684CAF-4B29-4004-884E-0A838335FB2E}" type="datetime1">
              <a:rPr lang="en-CA" smtClean="0"/>
              <a:pPr/>
              <a:t>17-11-27</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13</a:t>
            </a:fld>
            <a:endParaRPr lang="en-CA"/>
          </a:p>
        </p:txBody>
      </p:sp>
      <p:sp>
        <p:nvSpPr>
          <p:cNvPr id="6" name="Text Placeholder 5"/>
          <p:cNvSpPr>
            <a:spLocks noGrp="1"/>
          </p:cNvSpPr>
          <p:nvPr>
            <p:ph type="body" sz="quarter" idx="13"/>
          </p:nvPr>
        </p:nvSpPr>
        <p:spPr>
          <a:xfrm>
            <a:off x="990600" y="1371600"/>
            <a:ext cx="7086600" cy="1066800"/>
          </a:xfrm>
        </p:spPr>
        <p:txBody>
          <a:bodyPr/>
          <a:lstStyle/>
          <a:p>
            <a:pPr marL="0" indent="0">
              <a:lnSpc>
                <a:spcPct val="120000"/>
              </a:lnSpc>
              <a:buNone/>
            </a:pPr>
            <a:r>
              <a:rPr lang="en-US" dirty="0" smtClean="0"/>
              <a:t>The main bottleneck is the maximum cognitive load a user can handle</a:t>
            </a:r>
            <a:endParaRPr lang="en-US" dirty="0"/>
          </a:p>
        </p:txBody>
      </p:sp>
      <p:pic>
        <p:nvPicPr>
          <p:cNvPr id="7" name="Picture 6" descr="200px-Cerebral_lob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7986" y="2895600"/>
            <a:ext cx="1841214" cy="2154220"/>
          </a:xfrm>
          <a:prstGeom prst="rect">
            <a:avLst/>
          </a:prstGeom>
        </p:spPr>
      </p:pic>
      <p:sp>
        <p:nvSpPr>
          <p:cNvPr id="8" name="Rectangle 7"/>
          <p:cNvSpPr/>
          <p:nvPr/>
        </p:nvSpPr>
        <p:spPr>
          <a:xfrm>
            <a:off x="381000" y="3048000"/>
            <a:ext cx="2243125" cy="18288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C8102E"/>
                </a:solidFill>
                <a:latin typeface="Open Sans"/>
                <a:cs typeface="Open Sans"/>
              </a:rPr>
              <a:t>Content</a:t>
            </a:r>
          </a:p>
          <a:p>
            <a:pPr algn="ctr"/>
            <a:r>
              <a:rPr lang="en-US" sz="2400" b="1" dirty="0" smtClean="0">
                <a:solidFill>
                  <a:srgbClr val="C8102E"/>
                </a:solidFill>
                <a:latin typeface="Open Sans"/>
                <a:cs typeface="Open Sans"/>
              </a:rPr>
              <a:t>and</a:t>
            </a:r>
            <a:endParaRPr lang="en-US" sz="2400" b="1" dirty="0" smtClean="0">
              <a:solidFill>
                <a:srgbClr val="C8102E"/>
              </a:solidFill>
              <a:latin typeface="Open Sans"/>
              <a:cs typeface="Open Sans"/>
            </a:endParaRPr>
          </a:p>
          <a:p>
            <a:pPr algn="ctr"/>
            <a:r>
              <a:rPr lang="en-US" sz="2400" b="1" dirty="0" smtClean="0">
                <a:solidFill>
                  <a:srgbClr val="C8102E"/>
                </a:solidFill>
                <a:latin typeface="Open Sans"/>
                <a:cs typeface="Open Sans"/>
              </a:rPr>
              <a:t>Services</a:t>
            </a:r>
            <a:endParaRPr lang="en-US" sz="2400" b="1" dirty="0">
              <a:solidFill>
                <a:srgbClr val="C8102E"/>
              </a:solidFill>
              <a:latin typeface="Open Sans"/>
              <a:cs typeface="Open Sans"/>
            </a:endParaRPr>
          </a:p>
        </p:txBody>
      </p:sp>
      <p:sp>
        <p:nvSpPr>
          <p:cNvPr id="10" name="Left-Right Arrow 9"/>
          <p:cNvSpPr/>
          <p:nvPr/>
        </p:nvSpPr>
        <p:spPr>
          <a:xfrm>
            <a:off x="2971800" y="3657600"/>
            <a:ext cx="1066800" cy="304800"/>
          </a:xfrm>
          <a:prstGeom prst="leftRightArrow">
            <a:avLst/>
          </a:prstGeom>
          <a:solidFill>
            <a:schemeClr val="tx1">
              <a:lumMod val="75000"/>
            </a:schemeClr>
          </a:solidFill>
          <a:ln>
            <a:solidFill>
              <a:srgbClr val="5D6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0"/>
          <p:cNvSpPr/>
          <p:nvPr/>
        </p:nvSpPr>
        <p:spPr>
          <a:xfrm>
            <a:off x="5791200" y="3657600"/>
            <a:ext cx="1066800" cy="304800"/>
          </a:xfrm>
          <a:prstGeom prst="leftRightArrow">
            <a:avLst/>
          </a:prstGeom>
          <a:solidFill>
            <a:srgbClr val="5D6066"/>
          </a:solidFill>
          <a:ln>
            <a:solidFill>
              <a:srgbClr val="5D6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667000" y="4038600"/>
            <a:ext cx="1600200" cy="646331"/>
          </a:xfrm>
          <a:prstGeom prst="rect">
            <a:avLst/>
          </a:prstGeom>
          <a:noFill/>
        </p:spPr>
        <p:txBody>
          <a:bodyPr wrap="square" rtlCol="0">
            <a:spAutoFit/>
          </a:bodyPr>
          <a:lstStyle/>
          <a:p>
            <a:pPr algn="ctr"/>
            <a:r>
              <a:rPr lang="en-US" dirty="0" err="1" smtClean="0">
                <a:latin typeface="Open Sans"/>
                <a:cs typeface="Open Sans"/>
              </a:rPr>
              <a:t>Calgary.ca</a:t>
            </a:r>
            <a:endParaRPr lang="en-US" dirty="0" smtClean="0">
              <a:latin typeface="Open Sans"/>
              <a:cs typeface="Open Sans"/>
            </a:endParaRPr>
          </a:p>
          <a:p>
            <a:pPr algn="ctr"/>
            <a:r>
              <a:rPr lang="en-US" dirty="0" smtClean="0">
                <a:latin typeface="Open Sans"/>
                <a:cs typeface="Open Sans"/>
              </a:rPr>
              <a:t>Pages</a:t>
            </a:r>
            <a:endParaRPr lang="en-US" dirty="0">
              <a:latin typeface="Open Sans"/>
              <a:cs typeface="Open Sans"/>
            </a:endParaRPr>
          </a:p>
        </p:txBody>
      </p:sp>
      <p:sp>
        <p:nvSpPr>
          <p:cNvPr id="13" name="TextBox 12"/>
          <p:cNvSpPr txBox="1"/>
          <p:nvPr/>
        </p:nvSpPr>
        <p:spPr>
          <a:xfrm>
            <a:off x="5562600" y="4114800"/>
            <a:ext cx="1600200" cy="1200329"/>
          </a:xfrm>
          <a:prstGeom prst="rect">
            <a:avLst/>
          </a:prstGeom>
          <a:noFill/>
        </p:spPr>
        <p:txBody>
          <a:bodyPr wrap="square" rtlCol="0">
            <a:spAutoFit/>
          </a:bodyPr>
          <a:lstStyle/>
          <a:p>
            <a:pPr algn="ctr"/>
            <a:r>
              <a:rPr lang="en-US" b="1" dirty="0" smtClean="0">
                <a:solidFill>
                  <a:srgbClr val="C8102E"/>
                </a:solidFill>
                <a:latin typeface="Open Sans"/>
                <a:cs typeface="Open Sans"/>
              </a:rPr>
              <a:t>Information</a:t>
            </a:r>
            <a:endParaRPr lang="en-US" b="1" dirty="0" smtClean="0">
              <a:solidFill>
                <a:srgbClr val="C8102E"/>
              </a:solidFill>
              <a:latin typeface="Open Sans"/>
              <a:cs typeface="Open Sans"/>
            </a:endParaRPr>
          </a:p>
          <a:p>
            <a:pPr algn="ctr"/>
            <a:r>
              <a:rPr lang="en-US" b="1" dirty="0">
                <a:solidFill>
                  <a:srgbClr val="C8102E"/>
                </a:solidFill>
                <a:latin typeface="Open Sans"/>
                <a:cs typeface="Open Sans"/>
              </a:rPr>
              <a:t>&amp;</a:t>
            </a:r>
            <a:endParaRPr lang="en-US" b="1" dirty="0" smtClean="0">
              <a:solidFill>
                <a:srgbClr val="C8102E"/>
              </a:solidFill>
              <a:latin typeface="Open Sans"/>
              <a:cs typeface="Open Sans"/>
            </a:endParaRPr>
          </a:p>
          <a:p>
            <a:pPr algn="ctr"/>
            <a:r>
              <a:rPr lang="en-US" b="1" dirty="0" smtClean="0">
                <a:solidFill>
                  <a:srgbClr val="C8102E"/>
                </a:solidFill>
                <a:latin typeface="Open Sans"/>
                <a:cs typeface="Open Sans"/>
              </a:rPr>
              <a:t>Interaction</a:t>
            </a:r>
          </a:p>
          <a:p>
            <a:pPr algn="ctr"/>
            <a:endParaRPr lang="en-US" dirty="0">
              <a:latin typeface="Open Sans"/>
              <a:cs typeface="Open Sans"/>
            </a:endParaRPr>
          </a:p>
        </p:txBody>
      </p:sp>
      <p:pic>
        <p:nvPicPr>
          <p:cNvPr id="14" name="Picture 13" descr="IPHONE-5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2590800"/>
            <a:ext cx="1314572" cy="2759544"/>
          </a:xfrm>
          <a:prstGeom prst="rect">
            <a:avLst/>
          </a:prstGeom>
        </p:spPr>
      </p:pic>
    </p:spTree>
    <p:extLst>
      <p:ext uri="{BB962C8B-B14F-4D97-AF65-F5344CB8AC3E}">
        <p14:creationId xmlns:p14="http://schemas.microsoft.com/office/powerpoint/2010/main" val="18120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5D6066"/>
                </a:solidFill>
              </a:rPr>
              <a:t>Use page design to shift the cognitive load away from the user</a:t>
            </a:r>
            <a:endParaRPr lang="en-US" dirty="0">
              <a:solidFill>
                <a:srgbClr val="5D6066"/>
              </a:solidFill>
            </a:endParaRPr>
          </a:p>
        </p:txBody>
      </p:sp>
      <p:sp>
        <p:nvSpPr>
          <p:cNvPr id="3" name="Date Placeholder 2"/>
          <p:cNvSpPr>
            <a:spLocks noGrp="1"/>
          </p:cNvSpPr>
          <p:nvPr>
            <p:ph type="dt" sz="half" idx="10"/>
          </p:nvPr>
        </p:nvSpPr>
        <p:spPr/>
        <p:txBody>
          <a:bodyPr/>
          <a:lstStyle/>
          <a:p>
            <a:fld id="{53684CAF-4B29-4004-884E-0A838335FB2E}" type="datetime1">
              <a:rPr lang="en-CA" smtClean="0"/>
              <a:pPr/>
              <a:t>17-11-26</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14</a:t>
            </a:fld>
            <a:endParaRPr lang="en-CA"/>
          </a:p>
        </p:txBody>
      </p:sp>
      <p:pic>
        <p:nvPicPr>
          <p:cNvPr id="7" name="Picture 6" descr="200px-Cerebral_lob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438400"/>
            <a:ext cx="1580701" cy="1849420"/>
          </a:xfrm>
          <a:prstGeom prst="rect">
            <a:avLst/>
          </a:prstGeom>
        </p:spPr>
      </p:pic>
      <p:sp>
        <p:nvSpPr>
          <p:cNvPr id="8" name="Rectangle 7"/>
          <p:cNvSpPr/>
          <p:nvPr/>
        </p:nvSpPr>
        <p:spPr>
          <a:xfrm>
            <a:off x="990600" y="2895600"/>
            <a:ext cx="2243125" cy="12192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C8102E"/>
                </a:solidFill>
                <a:latin typeface="Open Sans"/>
                <a:cs typeface="Open Sans"/>
              </a:rPr>
              <a:t>Your Content</a:t>
            </a:r>
          </a:p>
          <a:p>
            <a:pPr algn="ctr"/>
            <a:r>
              <a:rPr lang="en-US" sz="2400" b="1" dirty="0" smtClean="0">
                <a:solidFill>
                  <a:srgbClr val="C8102E"/>
                </a:solidFill>
                <a:latin typeface="Open Sans"/>
                <a:cs typeface="Open Sans"/>
              </a:rPr>
              <a:t>Page</a:t>
            </a:r>
            <a:endParaRPr lang="en-US" sz="2400" b="1" dirty="0">
              <a:solidFill>
                <a:srgbClr val="C8102E"/>
              </a:solidFill>
              <a:latin typeface="Open Sans"/>
              <a:cs typeface="Open Sans"/>
            </a:endParaRPr>
          </a:p>
        </p:txBody>
      </p:sp>
      <p:cxnSp>
        <p:nvCxnSpPr>
          <p:cNvPr id="16" name="Straight Connector 15"/>
          <p:cNvCxnSpPr/>
          <p:nvPr/>
        </p:nvCxnSpPr>
        <p:spPr>
          <a:xfrm>
            <a:off x="1905000" y="4191000"/>
            <a:ext cx="5486400"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7" name="Isosceles Triangle 16"/>
          <p:cNvSpPr/>
          <p:nvPr/>
        </p:nvSpPr>
        <p:spPr>
          <a:xfrm>
            <a:off x="3924300" y="4191000"/>
            <a:ext cx="1447800" cy="838200"/>
          </a:xfrm>
          <a:prstGeom prst="triangle">
            <a:avLst/>
          </a:prstGeom>
          <a:solidFill>
            <a:schemeClr val="tx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14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iStock_000038954058_Full.jpg"/>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34" r="-34"/>
          <a:stretch/>
        </p:blipFill>
        <p:spPr>
          <a:blipFill dpi="0" rotWithShape="1">
            <a:blip r:embed="rId4" cstate="email">
              <a:extLst>
                <a:ext uri="{28A0092B-C50C-407E-A947-70E740481C1C}">
                  <a14:useLocalDpi xmlns:a14="http://schemas.microsoft.com/office/drawing/2010/main"/>
                </a:ext>
              </a:extLst>
            </a:blip>
            <a:srcRect/>
            <a:stretch>
              <a:fillRect/>
            </a:stretch>
          </a:blipFill>
        </p:spPr>
      </p:pic>
      <p:sp>
        <p:nvSpPr>
          <p:cNvPr id="3" name="Title 2"/>
          <p:cNvSpPr>
            <a:spLocks noGrp="1"/>
          </p:cNvSpPr>
          <p:nvPr>
            <p:ph type="title"/>
          </p:nvPr>
        </p:nvSpPr>
        <p:spPr>
          <a:xfrm>
            <a:off x="609600" y="4800600"/>
            <a:ext cx="1676400" cy="533400"/>
          </a:xfrm>
        </p:spPr>
        <p:txBody>
          <a:bodyPr/>
          <a:lstStyle/>
          <a:p>
            <a:r>
              <a:rPr lang="en-CA" dirty="0" smtClean="0">
                <a:latin typeface="Open Sans"/>
                <a:cs typeface="Open Sans"/>
              </a:rPr>
              <a:t>Thank you</a:t>
            </a:r>
            <a:endParaRPr lang="en-CA" dirty="0">
              <a:latin typeface="Open Sans"/>
              <a:cs typeface="Open Sans"/>
            </a:endParaRPr>
          </a:p>
        </p:txBody>
      </p:sp>
      <p:sp>
        <p:nvSpPr>
          <p:cNvPr id="4" name="Date Placeholder 3"/>
          <p:cNvSpPr>
            <a:spLocks noGrp="1"/>
          </p:cNvSpPr>
          <p:nvPr>
            <p:ph type="dt" sz="half" idx="10"/>
          </p:nvPr>
        </p:nvSpPr>
        <p:spPr/>
        <p:txBody>
          <a:bodyPr/>
          <a:lstStyle/>
          <a:p>
            <a:fld id="{33FAB94C-87E7-47A0-A3F1-CB9EF2311181}" type="datetime1">
              <a:rPr lang="en-CA" smtClean="0"/>
              <a:pPr/>
              <a:t>17-11-24</a:t>
            </a:fld>
            <a:endParaRPr lang="en-CA" dirty="0"/>
          </a:p>
        </p:txBody>
      </p:sp>
      <p:sp>
        <p:nvSpPr>
          <p:cNvPr id="5" name="Footer Placeholder 4"/>
          <p:cNvSpPr>
            <a:spLocks noGrp="1"/>
          </p:cNvSpPr>
          <p:nvPr>
            <p:ph type="ftr" sz="quarter" idx="11"/>
          </p:nvPr>
        </p:nvSpPr>
        <p:spPr/>
        <p:txBody>
          <a:bodyPr/>
          <a:lstStyle/>
          <a:p>
            <a:r>
              <a:rPr lang="en-CA" smtClean="0"/>
              <a:t>Presentation</a:t>
            </a:r>
            <a:endParaRPr lang="en-CA" dirty="0"/>
          </a:p>
        </p:txBody>
      </p:sp>
      <p:sp>
        <p:nvSpPr>
          <p:cNvPr id="6" name="Slide Number Placeholder 5"/>
          <p:cNvSpPr>
            <a:spLocks noGrp="1"/>
          </p:cNvSpPr>
          <p:nvPr>
            <p:ph type="sldNum" sz="quarter" idx="12"/>
          </p:nvPr>
        </p:nvSpPr>
        <p:spPr/>
        <p:txBody>
          <a:bodyPr/>
          <a:lstStyle/>
          <a:p>
            <a:fld id="{C2BB63E6-1595-49DD-946C-2DD7DBDEF40D}" type="slidenum">
              <a:rPr lang="en-CA" smtClean="0"/>
              <a:pPr/>
              <a:t>15</a:t>
            </a:fld>
            <a:endParaRPr lang="en-CA" dirty="0"/>
          </a:p>
        </p:txBody>
      </p:sp>
      <p:sp>
        <p:nvSpPr>
          <p:cNvPr id="7" name="Text Placeholder 6"/>
          <p:cNvSpPr>
            <a:spLocks noGrp="1"/>
          </p:cNvSpPr>
          <p:nvPr>
            <p:ph type="body" sz="quarter" idx="18"/>
          </p:nvPr>
        </p:nvSpPr>
        <p:spPr/>
        <p:txBody>
          <a:bodyPr/>
          <a:lstStyle/>
          <a:p>
            <a:endParaRPr lang="en-CA" dirty="0"/>
          </a:p>
        </p:txBody>
      </p:sp>
      <p:sp>
        <p:nvSpPr>
          <p:cNvPr id="8" name="Text Placeholder 7"/>
          <p:cNvSpPr>
            <a:spLocks noGrp="1"/>
          </p:cNvSpPr>
          <p:nvPr>
            <p:ph type="body" idx="13"/>
          </p:nvPr>
        </p:nvSpPr>
        <p:spPr>
          <a:xfrm>
            <a:off x="2895600" y="4724400"/>
            <a:ext cx="4191000" cy="1676400"/>
          </a:xfrm>
        </p:spPr>
        <p:txBody>
          <a:bodyPr numCol="1">
            <a:normAutofit/>
          </a:bodyPr>
          <a:lstStyle/>
          <a:p>
            <a:r>
              <a:rPr lang="en-CA" sz="1600" b="1" dirty="0" smtClean="0">
                <a:solidFill>
                  <a:schemeClr val="tx1">
                    <a:lumMod val="50000"/>
                  </a:schemeClr>
                </a:solidFill>
                <a:latin typeface="Open Sans"/>
                <a:cs typeface="Open Sans"/>
              </a:rPr>
              <a:t>Design better </a:t>
            </a:r>
            <a:r>
              <a:rPr lang="en-CA" sz="1600" dirty="0" smtClean="0">
                <a:latin typeface="Open Sans"/>
                <a:cs typeface="Open Sans"/>
              </a:rPr>
              <a:t>pages and </a:t>
            </a:r>
          </a:p>
          <a:p>
            <a:r>
              <a:rPr lang="en-CA" sz="1600" b="1" dirty="0" smtClean="0">
                <a:solidFill>
                  <a:srgbClr val="2E3438"/>
                </a:solidFill>
                <a:latin typeface="Open Sans"/>
                <a:cs typeface="Open Sans"/>
              </a:rPr>
              <a:t>Create better</a:t>
            </a:r>
            <a:r>
              <a:rPr lang="en-CA" sz="1600" dirty="0" smtClean="0">
                <a:solidFill>
                  <a:srgbClr val="2E3438"/>
                </a:solidFill>
                <a:latin typeface="Open Sans"/>
                <a:cs typeface="Open Sans"/>
              </a:rPr>
              <a:t> </a:t>
            </a:r>
            <a:r>
              <a:rPr lang="en-CA" sz="1600" dirty="0" smtClean="0">
                <a:latin typeface="Open Sans"/>
                <a:cs typeface="Open Sans"/>
              </a:rPr>
              <a:t>user experiences for users</a:t>
            </a:r>
            <a:endParaRPr lang="en-CA" sz="1600" dirty="0">
              <a:latin typeface="Open Sans"/>
              <a:cs typeface="Open Sans"/>
            </a:endParaRPr>
          </a:p>
        </p:txBody>
      </p:sp>
      <p:cxnSp>
        <p:nvCxnSpPr>
          <p:cNvPr id="11" name="Straight Connector 10"/>
          <p:cNvCxnSpPr/>
          <p:nvPr/>
        </p:nvCxnSpPr>
        <p:spPr>
          <a:xfrm flipV="1">
            <a:off x="2590800" y="4724400"/>
            <a:ext cx="0" cy="1600200"/>
          </a:xfrm>
          <a:prstGeom prst="line">
            <a:avLst/>
          </a:prstGeom>
          <a:ln>
            <a:solidFill>
              <a:srgbClr val="5D606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6770"/>
                </a:solidFill>
              </a:rPr>
              <a:t>Why use this checklist?</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2</a:t>
            </a:fld>
            <a:endParaRPr lang="en-CA" dirty="0"/>
          </a:p>
        </p:txBody>
      </p:sp>
      <p:sp>
        <p:nvSpPr>
          <p:cNvPr id="7" name="Text Placeholder 5"/>
          <p:cNvSpPr>
            <a:spLocks noGrp="1"/>
          </p:cNvSpPr>
          <p:nvPr>
            <p:ph type="body" sz="quarter" idx="13"/>
          </p:nvPr>
        </p:nvSpPr>
        <p:spPr>
          <a:xfrm>
            <a:off x="857250" y="1905000"/>
            <a:ext cx="7429500" cy="2362200"/>
          </a:xfrm>
        </p:spPr>
        <p:txBody>
          <a:bodyPr/>
          <a:lstStyle/>
          <a:p>
            <a:pPr marL="0" indent="0">
              <a:lnSpc>
                <a:spcPct val="120000"/>
              </a:lnSpc>
              <a:buNone/>
            </a:pPr>
            <a:r>
              <a:rPr lang="en-CA" sz="4000" b="1" dirty="0" smtClean="0">
                <a:solidFill>
                  <a:schemeClr val="tx1">
                    <a:lumMod val="50000"/>
                  </a:schemeClr>
                </a:solidFill>
                <a:latin typeface="Open Sans"/>
                <a:cs typeface="Open Sans"/>
              </a:rPr>
              <a:t>Anchor</a:t>
            </a:r>
            <a:r>
              <a:rPr lang="en-CA" sz="4000" dirty="0" smtClean="0">
                <a:solidFill>
                  <a:schemeClr val="tx1">
                    <a:lumMod val="50000"/>
                  </a:schemeClr>
                </a:solidFill>
                <a:latin typeface="Open Sans"/>
                <a:cs typeface="Open Sans"/>
              </a:rPr>
              <a:t> </a:t>
            </a:r>
            <a:r>
              <a:rPr lang="en-CA" sz="4000" dirty="0" smtClean="0">
                <a:solidFill>
                  <a:srgbClr val="5B6770"/>
                </a:solidFill>
                <a:latin typeface="Open Sans"/>
                <a:cs typeface="Open Sans"/>
              </a:rPr>
              <a:t>your page design on solving</a:t>
            </a:r>
            <a:r>
              <a:rPr lang="en-CA" sz="4000" dirty="0" smtClean="0">
                <a:solidFill>
                  <a:srgbClr val="C8102E"/>
                </a:solidFill>
                <a:latin typeface="Open Sans"/>
                <a:cs typeface="Open Sans"/>
              </a:rPr>
              <a:t> </a:t>
            </a:r>
            <a:r>
              <a:rPr lang="en-CA" sz="4000" b="1" dirty="0" smtClean="0">
                <a:solidFill>
                  <a:srgbClr val="C8102E"/>
                </a:solidFill>
                <a:latin typeface="Open Sans"/>
                <a:cs typeface="Open Sans"/>
              </a:rPr>
              <a:t>user goals </a:t>
            </a:r>
            <a:r>
              <a:rPr lang="en-CA" sz="4000" dirty="0" smtClean="0">
                <a:solidFill>
                  <a:srgbClr val="5B6770"/>
                </a:solidFill>
                <a:latin typeface="Open Sans"/>
                <a:cs typeface="Open Sans"/>
              </a:rPr>
              <a:t>and achieving </a:t>
            </a:r>
            <a:r>
              <a:rPr lang="en-CA" sz="4000" b="1" dirty="0" smtClean="0">
                <a:solidFill>
                  <a:srgbClr val="C8102E"/>
                </a:solidFill>
                <a:latin typeface="Open Sans"/>
                <a:cs typeface="Open Sans"/>
              </a:rPr>
              <a:t>business outcomes</a:t>
            </a:r>
          </a:p>
        </p:txBody>
      </p:sp>
    </p:spTree>
    <p:extLst>
      <p:ext uri="{BB962C8B-B14F-4D97-AF65-F5344CB8AC3E}">
        <p14:creationId xmlns:p14="http://schemas.microsoft.com/office/powerpoint/2010/main" val="40164998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6770"/>
                </a:solidFill>
              </a:rPr>
              <a:t>Checklist for page design</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3</a:t>
            </a:fld>
            <a:endParaRPr lang="en-CA" dirty="0"/>
          </a:p>
        </p:txBody>
      </p:sp>
      <p:sp>
        <p:nvSpPr>
          <p:cNvPr id="9" name="Text Placeholder 5"/>
          <p:cNvSpPr>
            <a:spLocks noGrp="1"/>
          </p:cNvSpPr>
          <p:nvPr>
            <p:ph type="body" sz="quarter" idx="13"/>
          </p:nvPr>
        </p:nvSpPr>
        <p:spPr>
          <a:xfrm>
            <a:off x="838200" y="1295400"/>
            <a:ext cx="7924800" cy="4343400"/>
          </a:xfrm>
        </p:spPr>
        <p:txBody>
          <a:bodyPr/>
          <a:lstStyle/>
          <a:p>
            <a:pPr>
              <a:lnSpc>
                <a:spcPct val="100000"/>
              </a:lnSpc>
              <a:spcAft>
                <a:spcPts val="1200"/>
              </a:spcAft>
            </a:pPr>
            <a:r>
              <a:rPr lang="en-US" sz="2400" dirty="0">
                <a:solidFill>
                  <a:srgbClr val="5B6770"/>
                </a:solidFill>
              </a:rPr>
              <a:t>What is this page about</a:t>
            </a:r>
            <a:r>
              <a:rPr lang="en-US" sz="2400" dirty="0" smtClean="0">
                <a:solidFill>
                  <a:srgbClr val="5B6770"/>
                </a:solidFill>
              </a:rPr>
              <a:t>?</a:t>
            </a:r>
          </a:p>
          <a:p>
            <a:pPr>
              <a:lnSpc>
                <a:spcPct val="100000"/>
              </a:lnSpc>
              <a:spcAft>
                <a:spcPts val="1200"/>
              </a:spcAft>
            </a:pPr>
            <a:r>
              <a:rPr lang="en-US" sz="2400" dirty="0">
                <a:solidFill>
                  <a:srgbClr val="5B6770"/>
                </a:solidFill>
              </a:rPr>
              <a:t>Who </a:t>
            </a:r>
            <a:r>
              <a:rPr lang="en-US" sz="2400" dirty="0" smtClean="0">
                <a:solidFill>
                  <a:srgbClr val="5B6770"/>
                </a:solidFill>
              </a:rPr>
              <a:t>are the </a:t>
            </a:r>
            <a:r>
              <a:rPr lang="en-US" sz="2400" dirty="0">
                <a:solidFill>
                  <a:srgbClr val="5B6770"/>
                </a:solidFill>
              </a:rPr>
              <a:t>main target </a:t>
            </a:r>
            <a:r>
              <a:rPr lang="en-US" sz="2400" dirty="0" smtClean="0">
                <a:solidFill>
                  <a:srgbClr val="5B6770"/>
                </a:solidFill>
              </a:rPr>
              <a:t>users for </a:t>
            </a:r>
            <a:r>
              <a:rPr lang="en-US" sz="2400" dirty="0">
                <a:solidFill>
                  <a:srgbClr val="5B6770"/>
                </a:solidFill>
              </a:rPr>
              <a:t>the page</a:t>
            </a:r>
            <a:r>
              <a:rPr lang="en-US" sz="2400" dirty="0" smtClean="0">
                <a:solidFill>
                  <a:srgbClr val="5B6770"/>
                </a:solidFill>
              </a:rPr>
              <a:t>?</a:t>
            </a:r>
          </a:p>
          <a:p>
            <a:pPr>
              <a:lnSpc>
                <a:spcPct val="100000"/>
              </a:lnSpc>
              <a:spcAft>
                <a:spcPts val="1200"/>
              </a:spcAft>
            </a:pPr>
            <a:r>
              <a:rPr lang="en-US" sz="2400" dirty="0" smtClean="0">
                <a:solidFill>
                  <a:srgbClr val="5B6770"/>
                </a:solidFill>
              </a:rPr>
              <a:t>What </a:t>
            </a:r>
            <a:r>
              <a:rPr lang="en-US" sz="2400" dirty="0" smtClean="0">
                <a:solidFill>
                  <a:srgbClr val="5B6770"/>
                </a:solidFill>
              </a:rPr>
              <a:t>are </a:t>
            </a:r>
            <a:r>
              <a:rPr lang="en-US" sz="2400" dirty="0" smtClean="0">
                <a:solidFill>
                  <a:srgbClr val="5B6770"/>
                </a:solidFill>
              </a:rPr>
              <a:t>the user </a:t>
            </a:r>
            <a:r>
              <a:rPr lang="en-US" sz="2400" dirty="0" smtClean="0">
                <a:solidFill>
                  <a:srgbClr val="5B6770"/>
                </a:solidFill>
              </a:rPr>
              <a:t>goal</a:t>
            </a:r>
            <a:r>
              <a:rPr lang="en-US" sz="2400" dirty="0">
                <a:solidFill>
                  <a:srgbClr val="5B6770"/>
                </a:solidFill>
              </a:rPr>
              <a:t>s</a:t>
            </a:r>
            <a:r>
              <a:rPr lang="en-US" sz="2400" dirty="0" smtClean="0">
                <a:solidFill>
                  <a:srgbClr val="5B6770"/>
                </a:solidFill>
              </a:rPr>
              <a:t>?</a:t>
            </a:r>
            <a:endParaRPr lang="en-US" sz="2400" dirty="0" smtClean="0">
              <a:solidFill>
                <a:srgbClr val="5B6770"/>
              </a:solidFill>
            </a:endParaRPr>
          </a:p>
          <a:p>
            <a:pPr>
              <a:lnSpc>
                <a:spcPct val="100000"/>
              </a:lnSpc>
              <a:spcAft>
                <a:spcPts val="1200"/>
              </a:spcAft>
            </a:pPr>
            <a:r>
              <a:rPr lang="en-US" sz="2400" dirty="0" smtClean="0">
                <a:solidFill>
                  <a:srgbClr val="5B6770"/>
                </a:solidFill>
              </a:rPr>
              <a:t>What problem will this service/information solve for the user?</a:t>
            </a:r>
          </a:p>
          <a:p>
            <a:pPr>
              <a:lnSpc>
                <a:spcPct val="100000"/>
              </a:lnSpc>
              <a:spcAft>
                <a:spcPts val="1200"/>
              </a:spcAft>
            </a:pPr>
            <a:r>
              <a:rPr lang="en-US" sz="2400" dirty="0" smtClean="0">
                <a:solidFill>
                  <a:srgbClr val="5B6770"/>
                </a:solidFill>
              </a:rPr>
              <a:t>What are the business objectives?</a:t>
            </a:r>
          </a:p>
          <a:p>
            <a:pPr>
              <a:lnSpc>
                <a:spcPct val="100000"/>
              </a:lnSpc>
              <a:spcAft>
                <a:spcPts val="1200"/>
              </a:spcAft>
            </a:pPr>
            <a:r>
              <a:rPr lang="en-US" sz="2400" dirty="0" smtClean="0">
                <a:solidFill>
                  <a:srgbClr val="5B6770"/>
                </a:solidFill>
              </a:rPr>
              <a:t>What is the main call to action for the user?</a:t>
            </a:r>
          </a:p>
          <a:p>
            <a:pPr>
              <a:lnSpc>
                <a:spcPct val="100000"/>
              </a:lnSpc>
              <a:spcAft>
                <a:spcPts val="1200"/>
              </a:spcAft>
            </a:pPr>
            <a:r>
              <a:rPr lang="en-US" sz="2400" dirty="0" smtClean="0">
                <a:solidFill>
                  <a:srgbClr val="5B6770"/>
                </a:solidFill>
              </a:rPr>
              <a:t>What are the secondary actions on the page</a:t>
            </a:r>
            <a:r>
              <a:rPr lang="en-US" sz="2400" dirty="0" smtClean="0">
                <a:solidFill>
                  <a:srgbClr val="5B6770"/>
                </a:solidFill>
              </a:rPr>
              <a:t>?</a:t>
            </a:r>
            <a:endParaRPr lang="en-US" sz="2400" dirty="0">
              <a:solidFill>
                <a:srgbClr val="5B6770"/>
              </a:solidFill>
            </a:endParaRPr>
          </a:p>
        </p:txBody>
      </p:sp>
    </p:spTree>
    <p:extLst>
      <p:ext uri="{BB962C8B-B14F-4D97-AF65-F5344CB8AC3E}">
        <p14:creationId xmlns:p14="http://schemas.microsoft.com/office/powerpoint/2010/main" val="852222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6770"/>
                </a:solidFill>
              </a:rPr>
              <a:t>What is this page about?</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4</a:t>
            </a:fld>
            <a:endParaRPr lang="en-CA" dirty="0"/>
          </a:p>
        </p:txBody>
      </p:sp>
      <p:pic>
        <p:nvPicPr>
          <p:cNvPr id="8" name="Picture 7" descr="Screen Shot 2017-11-24 at 11.50.2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470" y="1138496"/>
            <a:ext cx="6957060" cy="5128291"/>
          </a:xfrm>
          <a:prstGeom prst="rect">
            <a:avLst/>
          </a:prstGeom>
          <a:ln w="3175" cmpd="sng">
            <a:solidFill>
              <a:schemeClr val="bg1">
                <a:lumMod val="75000"/>
              </a:schemeClr>
            </a:solidFill>
          </a:ln>
        </p:spPr>
      </p:pic>
    </p:spTree>
    <p:extLst>
      <p:ext uri="{BB962C8B-B14F-4D97-AF65-F5344CB8AC3E}">
        <p14:creationId xmlns:p14="http://schemas.microsoft.com/office/powerpoint/2010/main" val="780444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6629400" cy="533400"/>
          </a:xfrm>
        </p:spPr>
        <p:txBody>
          <a:bodyPr>
            <a:normAutofit/>
          </a:bodyPr>
          <a:lstStyle/>
          <a:p>
            <a:r>
              <a:rPr lang="en-US" dirty="0" smtClean="0">
                <a:solidFill>
                  <a:srgbClr val="5B6770"/>
                </a:solidFill>
              </a:rPr>
              <a:t>Who </a:t>
            </a:r>
            <a:r>
              <a:rPr lang="en-US" dirty="0" smtClean="0">
                <a:solidFill>
                  <a:srgbClr val="5B6770"/>
                </a:solidFill>
              </a:rPr>
              <a:t>are </a:t>
            </a:r>
            <a:r>
              <a:rPr lang="en-US" dirty="0" smtClean="0">
                <a:solidFill>
                  <a:srgbClr val="5B6770"/>
                </a:solidFill>
              </a:rPr>
              <a:t>the main target </a:t>
            </a:r>
            <a:r>
              <a:rPr lang="en-US" dirty="0" smtClean="0">
                <a:solidFill>
                  <a:srgbClr val="5B6770"/>
                </a:solidFill>
              </a:rPr>
              <a:t>users for the page?</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5</a:t>
            </a:fld>
            <a:endParaRPr lang="en-CA" dirty="0"/>
          </a:p>
        </p:txBody>
      </p:sp>
      <p:pic>
        <p:nvPicPr>
          <p:cNvPr id="6" name="Picture 5" descr="Screen Shot 2017-11-24 at 1.34.1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6800"/>
            <a:ext cx="9144000" cy="6088961"/>
          </a:xfrm>
          <a:prstGeom prst="rect">
            <a:avLst/>
          </a:prstGeom>
        </p:spPr>
      </p:pic>
    </p:spTree>
    <p:extLst>
      <p:ext uri="{BB962C8B-B14F-4D97-AF65-F5344CB8AC3E}">
        <p14:creationId xmlns:p14="http://schemas.microsoft.com/office/powerpoint/2010/main" val="1870921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6770"/>
                </a:solidFill>
              </a:rPr>
              <a:t>User computer skill levels</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6</a:t>
            </a:fld>
            <a:endParaRPr lang="en-CA" dirty="0"/>
          </a:p>
        </p:txBody>
      </p:sp>
      <p:pic>
        <p:nvPicPr>
          <p:cNvPr id="3" name="Picture 2" descr="Screen Shot 2017-11-25 at 10.38.4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1762" y="1150736"/>
            <a:ext cx="6040476" cy="4427443"/>
          </a:xfrm>
          <a:prstGeom prst="rect">
            <a:avLst/>
          </a:prstGeom>
        </p:spPr>
      </p:pic>
      <p:sp>
        <p:nvSpPr>
          <p:cNvPr id="7" name="Text Placeholder 5"/>
          <p:cNvSpPr>
            <a:spLocks noGrp="1"/>
          </p:cNvSpPr>
          <p:nvPr>
            <p:ph type="body" sz="quarter" idx="13"/>
          </p:nvPr>
        </p:nvSpPr>
        <p:spPr>
          <a:xfrm>
            <a:off x="723900" y="5791200"/>
            <a:ext cx="7696200" cy="762000"/>
          </a:xfrm>
        </p:spPr>
        <p:txBody>
          <a:bodyPr/>
          <a:lstStyle/>
          <a:p>
            <a:pPr marL="0" indent="0">
              <a:lnSpc>
                <a:spcPct val="120000"/>
              </a:lnSpc>
              <a:buNone/>
            </a:pPr>
            <a:r>
              <a:rPr lang="en-US" sz="1600" b="1" dirty="0">
                <a:hlinkClick r:id="rId4" tooltip="Click to view article"/>
              </a:rPr>
              <a:t>Source</a:t>
            </a:r>
            <a:r>
              <a:rPr lang="en-US" sz="1600" dirty="0">
                <a:hlinkClick r:id="rId4" tooltip="Click to view article"/>
              </a:rPr>
              <a:t>: The Distribution of Users’ Computer Skills: Worse Than You </a:t>
            </a:r>
            <a:r>
              <a:rPr lang="en-US" sz="1600" dirty="0" smtClean="0">
                <a:hlinkClick r:id="rId4" tooltip="Click to view article"/>
              </a:rPr>
              <a:t>Think </a:t>
            </a:r>
            <a:r>
              <a:rPr lang="mr-IN" sz="1600" dirty="0" smtClean="0">
                <a:hlinkClick r:id="rId4" tooltip="Click to view article"/>
              </a:rPr>
              <a:t>–</a:t>
            </a:r>
            <a:r>
              <a:rPr lang="en-US" sz="1600" dirty="0" smtClean="0">
                <a:hlinkClick r:id="rId4" tooltip="Click to view article"/>
              </a:rPr>
              <a:t> Nielsen Norman Group</a:t>
            </a:r>
            <a:endParaRPr lang="en-US" sz="1600" dirty="0">
              <a:hlinkClick r:id="rId4" tooltip="Click to view article"/>
            </a:endParaRPr>
          </a:p>
        </p:txBody>
      </p:sp>
    </p:spTree>
    <p:extLst>
      <p:ext uri="{BB962C8B-B14F-4D97-AF65-F5344CB8AC3E}">
        <p14:creationId xmlns:p14="http://schemas.microsoft.com/office/powerpoint/2010/main" val="1595780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6324600" cy="533400"/>
          </a:xfrm>
        </p:spPr>
        <p:txBody>
          <a:bodyPr>
            <a:normAutofit/>
          </a:bodyPr>
          <a:lstStyle/>
          <a:p>
            <a:r>
              <a:rPr lang="en-US" dirty="0" smtClean="0">
                <a:solidFill>
                  <a:srgbClr val="5B6770"/>
                </a:solidFill>
              </a:rPr>
              <a:t>User goals stay consistent over time</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7</a:t>
            </a:fld>
            <a:endParaRPr lang="en-CA" dirty="0"/>
          </a:p>
        </p:txBody>
      </p:sp>
      <p:pic>
        <p:nvPicPr>
          <p:cNvPr id="3" name="Picture 2" descr="Screen Shot 2017-11-26 at 1.19.5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752600"/>
            <a:ext cx="2880000" cy="1913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 Shot 2017-11-26 at 1.20.07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752600"/>
            <a:ext cx="2880000" cy="1961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5"/>
          <p:cNvSpPr>
            <a:spLocks noGrp="1"/>
          </p:cNvSpPr>
          <p:nvPr>
            <p:ph type="body" sz="quarter" idx="13"/>
          </p:nvPr>
        </p:nvSpPr>
        <p:spPr>
          <a:xfrm>
            <a:off x="838200" y="4114800"/>
            <a:ext cx="7429500" cy="2362200"/>
          </a:xfrm>
        </p:spPr>
        <p:txBody>
          <a:bodyPr/>
          <a:lstStyle/>
          <a:p>
            <a:pPr marL="0" indent="0">
              <a:lnSpc>
                <a:spcPct val="120000"/>
              </a:lnSpc>
              <a:buNone/>
            </a:pPr>
            <a:r>
              <a:rPr lang="en-CA" sz="4000" b="1" dirty="0" smtClean="0">
                <a:solidFill>
                  <a:schemeClr val="tx1">
                    <a:lumMod val="50000"/>
                  </a:schemeClr>
                </a:solidFill>
                <a:latin typeface="Open Sans"/>
                <a:cs typeface="Open Sans"/>
              </a:rPr>
              <a:t>Goal</a:t>
            </a:r>
            <a:r>
              <a:rPr lang="en-CA" sz="4000" dirty="0" smtClean="0">
                <a:solidFill>
                  <a:schemeClr val="tx1">
                    <a:lumMod val="50000"/>
                  </a:schemeClr>
                </a:solidFill>
                <a:latin typeface="Open Sans"/>
                <a:cs typeface="Open Sans"/>
              </a:rPr>
              <a:t>: Travel across the country as quickly and comfortable as possible</a:t>
            </a:r>
            <a:endParaRPr lang="en-CA" sz="4000" dirty="0" smtClean="0">
              <a:solidFill>
                <a:srgbClr val="C8102E"/>
              </a:solidFill>
              <a:latin typeface="Open Sans"/>
              <a:cs typeface="Open Sans"/>
            </a:endParaRPr>
          </a:p>
        </p:txBody>
      </p:sp>
      <p:sp>
        <p:nvSpPr>
          <p:cNvPr id="9" name="Right Arrow 8"/>
          <p:cNvSpPr/>
          <p:nvPr/>
        </p:nvSpPr>
        <p:spPr>
          <a:xfrm>
            <a:off x="3840300" y="2286000"/>
            <a:ext cx="15240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0551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6770"/>
                </a:solidFill>
              </a:rPr>
              <a:t>What </a:t>
            </a:r>
            <a:r>
              <a:rPr lang="en-US" dirty="0" smtClean="0">
                <a:solidFill>
                  <a:srgbClr val="5B6770"/>
                </a:solidFill>
              </a:rPr>
              <a:t>are the </a:t>
            </a:r>
            <a:r>
              <a:rPr lang="en-US" dirty="0" smtClean="0">
                <a:solidFill>
                  <a:srgbClr val="5B6770"/>
                </a:solidFill>
              </a:rPr>
              <a:t>user </a:t>
            </a:r>
            <a:r>
              <a:rPr lang="en-US" dirty="0" smtClean="0">
                <a:solidFill>
                  <a:srgbClr val="5B6770"/>
                </a:solidFill>
              </a:rPr>
              <a:t>goals?</a:t>
            </a:r>
            <a:endParaRPr lang="en-US" dirty="0">
              <a:solidFill>
                <a:srgbClr val="5B6770"/>
              </a:solidFill>
            </a:endParaRPr>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8</a:t>
            </a:fld>
            <a:endParaRPr lang="en-CA" dirty="0"/>
          </a:p>
        </p:txBody>
      </p:sp>
      <p:sp>
        <p:nvSpPr>
          <p:cNvPr id="11" name="Text Placeholder 5"/>
          <p:cNvSpPr txBox="1">
            <a:spLocks/>
          </p:cNvSpPr>
          <p:nvPr/>
        </p:nvSpPr>
        <p:spPr>
          <a:xfrm>
            <a:off x="5715000" y="2006600"/>
            <a:ext cx="3352800" cy="13716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a:buChar char="•"/>
            </a:pPr>
            <a:r>
              <a:rPr lang="en-US" sz="2000" dirty="0" smtClean="0">
                <a:solidFill>
                  <a:srgbClr val="C8102E"/>
                </a:solidFill>
                <a:latin typeface="Open Sans"/>
                <a:cs typeface="Open Sans"/>
              </a:rPr>
              <a:t>Love</a:t>
            </a:r>
          </a:p>
          <a:p>
            <a:pPr>
              <a:lnSpc>
                <a:spcPct val="100000"/>
              </a:lnSpc>
              <a:buFont typeface="Arial"/>
              <a:buChar char="•"/>
            </a:pPr>
            <a:r>
              <a:rPr lang="en-US" sz="2000" dirty="0" smtClean="0">
                <a:solidFill>
                  <a:srgbClr val="C8102E"/>
                </a:solidFill>
                <a:latin typeface="Open Sans"/>
                <a:cs typeface="Open Sans"/>
              </a:rPr>
              <a:t>Companionship</a:t>
            </a:r>
          </a:p>
          <a:p>
            <a:pPr>
              <a:lnSpc>
                <a:spcPct val="100000"/>
              </a:lnSpc>
              <a:buFont typeface="Arial"/>
              <a:buChar char="•"/>
            </a:pPr>
            <a:r>
              <a:rPr lang="en-US" sz="2000" dirty="0" smtClean="0">
                <a:solidFill>
                  <a:srgbClr val="C8102E"/>
                </a:solidFill>
                <a:latin typeface="Open Sans"/>
                <a:cs typeface="Open Sans"/>
              </a:rPr>
              <a:t>Health</a:t>
            </a:r>
            <a:endParaRPr lang="en-US" sz="2000" dirty="0" smtClean="0">
              <a:solidFill>
                <a:srgbClr val="C8102E"/>
              </a:solidFill>
              <a:latin typeface="Open Sans"/>
              <a:cs typeface="Open Sans"/>
            </a:endParaRPr>
          </a:p>
        </p:txBody>
      </p:sp>
      <p:sp>
        <p:nvSpPr>
          <p:cNvPr id="12" name="Text Placeholder 5"/>
          <p:cNvSpPr txBox="1">
            <a:spLocks/>
          </p:cNvSpPr>
          <p:nvPr/>
        </p:nvSpPr>
        <p:spPr>
          <a:xfrm>
            <a:off x="5715000" y="1524000"/>
            <a:ext cx="2971800" cy="5080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2400" dirty="0" smtClean="0">
                <a:solidFill>
                  <a:srgbClr val="C8102E"/>
                </a:solidFill>
                <a:latin typeface="Open Sans"/>
                <a:cs typeface="Open Sans"/>
              </a:rPr>
              <a:t>User Goals</a:t>
            </a:r>
            <a:endParaRPr lang="en-CA" sz="2400" dirty="0" smtClean="0">
              <a:solidFill>
                <a:srgbClr val="C8102E"/>
              </a:solidFill>
              <a:latin typeface="Open Sans"/>
              <a:cs typeface="Open Sans"/>
            </a:endParaRPr>
          </a:p>
        </p:txBody>
      </p:sp>
      <p:cxnSp>
        <p:nvCxnSpPr>
          <p:cNvPr id="13" name="Straight Connector 12"/>
          <p:cNvCxnSpPr/>
          <p:nvPr/>
        </p:nvCxnSpPr>
        <p:spPr>
          <a:xfrm>
            <a:off x="5334000" y="1600200"/>
            <a:ext cx="0" cy="4876800"/>
          </a:xfrm>
          <a:prstGeom prst="line">
            <a:avLst/>
          </a:prstGeom>
          <a:ln>
            <a:solidFill>
              <a:srgbClr val="BFBFBF"/>
            </a:solidFill>
          </a:ln>
        </p:spPr>
        <p:style>
          <a:lnRef idx="2">
            <a:schemeClr val="accent1"/>
          </a:lnRef>
          <a:fillRef idx="0">
            <a:schemeClr val="accent1"/>
          </a:fillRef>
          <a:effectRef idx="1">
            <a:schemeClr val="accent1"/>
          </a:effectRef>
          <a:fontRef idx="minor">
            <a:schemeClr val="tx1"/>
          </a:fontRef>
        </p:style>
      </p:cxnSp>
      <p:pic>
        <p:nvPicPr>
          <p:cNvPr id="14" name="Picture 13" descr="Screen Shot 2017-11-26 at 11.13.28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667000"/>
            <a:ext cx="4676164" cy="3733800"/>
          </a:xfrm>
          <a:prstGeom prst="rect">
            <a:avLst/>
          </a:prstGeom>
          <a:ln>
            <a:solidFill>
              <a:srgbClr val="BFBFBF"/>
            </a:solidFill>
          </a:ln>
        </p:spPr>
      </p:pic>
      <p:sp>
        <p:nvSpPr>
          <p:cNvPr id="15" name="Text Placeholder 5"/>
          <p:cNvSpPr txBox="1">
            <a:spLocks/>
          </p:cNvSpPr>
          <p:nvPr/>
        </p:nvSpPr>
        <p:spPr>
          <a:xfrm>
            <a:off x="228600" y="1295400"/>
            <a:ext cx="4876800" cy="6096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3200" dirty="0" smtClean="0">
                <a:solidFill>
                  <a:srgbClr val="5B6770"/>
                </a:solidFill>
                <a:latin typeface="Open Sans"/>
                <a:cs typeface="Open Sans"/>
              </a:rPr>
              <a:t>Example: Adopting a cat or dog</a:t>
            </a:r>
            <a:endParaRPr lang="en-CA" sz="3200" dirty="0" smtClean="0">
              <a:solidFill>
                <a:srgbClr val="C8102E"/>
              </a:solidFill>
              <a:latin typeface="Open Sans"/>
              <a:cs typeface="Open Sans"/>
            </a:endParaRPr>
          </a:p>
        </p:txBody>
      </p:sp>
    </p:spTree>
    <p:extLst>
      <p:ext uri="{BB962C8B-B14F-4D97-AF65-F5344CB8AC3E}">
        <p14:creationId xmlns:p14="http://schemas.microsoft.com/office/powerpoint/2010/main" val="3555509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02920"/>
            <a:ext cx="6553200" cy="792480"/>
          </a:xfrm>
        </p:spPr>
        <p:txBody>
          <a:bodyPr>
            <a:normAutofit/>
          </a:bodyPr>
          <a:lstStyle/>
          <a:p>
            <a:r>
              <a:rPr lang="en-US" dirty="0" smtClean="0">
                <a:solidFill>
                  <a:srgbClr val="5B6770"/>
                </a:solidFill>
              </a:rPr>
              <a:t>What problem will this service/information solve for the user?</a:t>
            </a:r>
            <a:endParaRPr lang="en-US" dirty="0">
              <a:solidFill>
                <a:srgbClr val="5B6770"/>
              </a:solidFill>
            </a:endParaRPr>
          </a:p>
        </p:txBody>
      </p:sp>
      <p:sp>
        <p:nvSpPr>
          <p:cNvPr id="3" name="Date Placeholder 2"/>
          <p:cNvSpPr>
            <a:spLocks noGrp="1"/>
          </p:cNvSpPr>
          <p:nvPr>
            <p:ph type="dt" sz="half" idx="10"/>
          </p:nvPr>
        </p:nvSpPr>
        <p:spPr/>
        <p:txBody>
          <a:bodyPr/>
          <a:lstStyle/>
          <a:p>
            <a:fld id="{1D1CD640-5C51-48CE-9848-C3560AA12556}" type="datetime1">
              <a:rPr lang="en-CA" smtClean="0"/>
              <a:pPr/>
              <a:t>17-11-26</a:t>
            </a:fld>
            <a:endParaRPr lang="en-CA" dirty="0"/>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9</a:t>
            </a:fld>
            <a:endParaRPr lang="en-CA" dirty="0"/>
          </a:p>
        </p:txBody>
      </p:sp>
      <p:sp>
        <p:nvSpPr>
          <p:cNvPr id="8" name="Text Placeholder 5"/>
          <p:cNvSpPr txBox="1">
            <a:spLocks/>
          </p:cNvSpPr>
          <p:nvPr/>
        </p:nvSpPr>
        <p:spPr>
          <a:xfrm>
            <a:off x="5715000" y="3429000"/>
            <a:ext cx="2133600" cy="5080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2400" dirty="0" smtClean="0">
                <a:solidFill>
                  <a:srgbClr val="C8102E"/>
                </a:solidFill>
                <a:latin typeface="Open Sans"/>
                <a:cs typeface="Open Sans"/>
              </a:rPr>
              <a:t>Task</a:t>
            </a:r>
            <a:endParaRPr lang="en-CA" sz="2400" dirty="0" smtClean="0">
              <a:solidFill>
                <a:srgbClr val="C8102E"/>
              </a:solidFill>
              <a:latin typeface="Open Sans"/>
              <a:cs typeface="Open Sans"/>
            </a:endParaRPr>
          </a:p>
        </p:txBody>
      </p:sp>
      <p:sp>
        <p:nvSpPr>
          <p:cNvPr id="9" name="Text Placeholder 5"/>
          <p:cNvSpPr txBox="1">
            <a:spLocks/>
          </p:cNvSpPr>
          <p:nvPr/>
        </p:nvSpPr>
        <p:spPr>
          <a:xfrm>
            <a:off x="5715000" y="3911600"/>
            <a:ext cx="3581400" cy="24130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a:buChar char="•"/>
            </a:pPr>
            <a:r>
              <a:rPr lang="en-US" sz="2000" dirty="0" smtClean="0">
                <a:solidFill>
                  <a:srgbClr val="C8102E"/>
                </a:solidFill>
                <a:latin typeface="Open Sans"/>
                <a:cs typeface="Open Sans"/>
              </a:rPr>
              <a:t>Find a pet</a:t>
            </a:r>
          </a:p>
          <a:p>
            <a:pPr>
              <a:lnSpc>
                <a:spcPct val="100000"/>
              </a:lnSpc>
              <a:buFont typeface="Arial"/>
              <a:buChar char="•"/>
            </a:pPr>
            <a:r>
              <a:rPr lang="en-US" sz="2000" dirty="0" smtClean="0">
                <a:solidFill>
                  <a:srgbClr val="C8102E"/>
                </a:solidFill>
                <a:latin typeface="Open Sans"/>
                <a:cs typeface="Open Sans"/>
              </a:rPr>
              <a:t>License a pet</a:t>
            </a:r>
          </a:p>
          <a:p>
            <a:pPr>
              <a:lnSpc>
                <a:spcPct val="100000"/>
              </a:lnSpc>
              <a:buFont typeface="Arial"/>
              <a:buChar char="•"/>
            </a:pPr>
            <a:r>
              <a:rPr lang="en-US" sz="2000" dirty="0" smtClean="0">
                <a:solidFill>
                  <a:srgbClr val="C8102E"/>
                </a:solidFill>
                <a:latin typeface="Open Sans"/>
                <a:cs typeface="Open Sans"/>
              </a:rPr>
              <a:t>Visit Animal Services</a:t>
            </a:r>
            <a:endParaRPr lang="en-US" sz="2000" dirty="0" smtClean="0">
              <a:solidFill>
                <a:srgbClr val="C8102E"/>
              </a:solidFill>
              <a:latin typeface="Open Sans"/>
              <a:cs typeface="Open Sans"/>
            </a:endParaRPr>
          </a:p>
          <a:p>
            <a:pPr>
              <a:lnSpc>
                <a:spcPct val="100000"/>
              </a:lnSpc>
              <a:buFont typeface="Arial"/>
              <a:buChar char="•"/>
            </a:pPr>
            <a:r>
              <a:rPr lang="en-US" sz="2000" dirty="0" smtClean="0">
                <a:solidFill>
                  <a:srgbClr val="C8102E"/>
                </a:solidFill>
                <a:latin typeface="Open Sans"/>
                <a:cs typeface="Open Sans"/>
              </a:rPr>
              <a:t>Find out cost</a:t>
            </a:r>
          </a:p>
          <a:p>
            <a:pPr>
              <a:lnSpc>
                <a:spcPct val="100000"/>
              </a:lnSpc>
              <a:buFont typeface="Arial"/>
              <a:buChar char="•"/>
            </a:pPr>
            <a:r>
              <a:rPr lang="en-US" sz="2000" dirty="0" smtClean="0">
                <a:solidFill>
                  <a:srgbClr val="C8102E"/>
                </a:solidFill>
                <a:latin typeface="Open Sans"/>
                <a:cs typeface="Open Sans"/>
              </a:rPr>
              <a:t>Comply with bylaws</a:t>
            </a:r>
          </a:p>
          <a:p>
            <a:pPr>
              <a:lnSpc>
                <a:spcPct val="100000"/>
              </a:lnSpc>
              <a:buFont typeface="Arial"/>
              <a:buChar char="•"/>
            </a:pPr>
            <a:r>
              <a:rPr lang="en-US" sz="2000" dirty="0" smtClean="0">
                <a:solidFill>
                  <a:srgbClr val="C8102E"/>
                </a:solidFill>
                <a:latin typeface="Open Sans"/>
                <a:cs typeface="Open Sans"/>
              </a:rPr>
              <a:t>Adoption process</a:t>
            </a:r>
            <a:endParaRPr lang="en-US" sz="2000" dirty="0" smtClean="0">
              <a:solidFill>
                <a:srgbClr val="C8102E"/>
              </a:solidFill>
              <a:latin typeface="Open Sans"/>
              <a:cs typeface="Open Sans"/>
            </a:endParaRPr>
          </a:p>
        </p:txBody>
      </p:sp>
      <p:sp>
        <p:nvSpPr>
          <p:cNvPr id="10" name="Text Placeholder 5"/>
          <p:cNvSpPr txBox="1">
            <a:spLocks/>
          </p:cNvSpPr>
          <p:nvPr/>
        </p:nvSpPr>
        <p:spPr>
          <a:xfrm>
            <a:off x="5715000" y="2006600"/>
            <a:ext cx="3352800" cy="13716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romanUcPeriod"/>
              <a:defRPr sz="24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Arial"/>
              <a:buChar char="•"/>
            </a:pPr>
            <a:r>
              <a:rPr lang="en-US" sz="2000" dirty="0" smtClean="0">
                <a:latin typeface="Open Sans"/>
                <a:cs typeface="Open Sans"/>
              </a:rPr>
              <a:t>Love</a:t>
            </a:r>
          </a:p>
          <a:p>
            <a:pPr>
              <a:lnSpc>
                <a:spcPct val="100000"/>
              </a:lnSpc>
              <a:buFont typeface="Arial"/>
              <a:buChar char="•"/>
            </a:pPr>
            <a:r>
              <a:rPr lang="en-US" sz="2000" dirty="0" smtClean="0">
                <a:solidFill>
                  <a:srgbClr val="5B6770"/>
                </a:solidFill>
                <a:latin typeface="Open Sans"/>
                <a:cs typeface="Open Sans"/>
              </a:rPr>
              <a:t>Companionship</a:t>
            </a:r>
          </a:p>
          <a:p>
            <a:pPr>
              <a:lnSpc>
                <a:spcPct val="100000"/>
              </a:lnSpc>
              <a:buFont typeface="Arial"/>
              <a:buChar char="•"/>
            </a:pPr>
            <a:r>
              <a:rPr lang="en-US" sz="2000" dirty="0" smtClean="0">
                <a:solidFill>
                  <a:srgbClr val="5B6770"/>
                </a:solidFill>
                <a:latin typeface="Open Sans"/>
                <a:cs typeface="Open Sans"/>
              </a:rPr>
              <a:t>Health</a:t>
            </a:r>
            <a:endParaRPr lang="en-US" sz="2000" dirty="0" smtClean="0">
              <a:solidFill>
                <a:srgbClr val="5B6770"/>
              </a:solidFill>
              <a:latin typeface="Open Sans"/>
              <a:cs typeface="Open Sans"/>
            </a:endParaRPr>
          </a:p>
        </p:txBody>
      </p:sp>
      <p:sp>
        <p:nvSpPr>
          <p:cNvPr id="11" name="Text Placeholder 5"/>
          <p:cNvSpPr txBox="1">
            <a:spLocks/>
          </p:cNvSpPr>
          <p:nvPr/>
        </p:nvSpPr>
        <p:spPr>
          <a:xfrm>
            <a:off x="5715000" y="1524000"/>
            <a:ext cx="2971800" cy="5080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2400" dirty="0" smtClean="0">
                <a:solidFill>
                  <a:srgbClr val="5B6770"/>
                </a:solidFill>
                <a:latin typeface="Open Sans"/>
                <a:cs typeface="Open Sans"/>
              </a:rPr>
              <a:t>User Goals</a:t>
            </a:r>
            <a:endParaRPr lang="en-CA" sz="2400" dirty="0" smtClean="0">
              <a:solidFill>
                <a:srgbClr val="C8102E"/>
              </a:solidFill>
              <a:latin typeface="Open Sans"/>
              <a:cs typeface="Open Sans"/>
            </a:endParaRPr>
          </a:p>
        </p:txBody>
      </p:sp>
      <p:pic>
        <p:nvPicPr>
          <p:cNvPr id="12" name="Picture 11" descr="Screen Shot 2017-11-26 at 11.13.28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667000"/>
            <a:ext cx="4676164" cy="3733800"/>
          </a:xfrm>
          <a:prstGeom prst="rect">
            <a:avLst/>
          </a:prstGeom>
          <a:ln>
            <a:solidFill>
              <a:srgbClr val="BFBFBF"/>
            </a:solidFill>
          </a:ln>
        </p:spPr>
      </p:pic>
      <p:sp>
        <p:nvSpPr>
          <p:cNvPr id="13" name="Text Placeholder 5"/>
          <p:cNvSpPr txBox="1">
            <a:spLocks/>
          </p:cNvSpPr>
          <p:nvPr/>
        </p:nvSpPr>
        <p:spPr>
          <a:xfrm>
            <a:off x="228600" y="1295400"/>
            <a:ext cx="4876800" cy="609600"/>
          </a:xfrm>
          <a:prstGeom prst="rect">
            <a:avLst/>
          </a:prstGeom>
        </p:spPr>
        <p:txBody>
          <a:bodyPr lIns="0" tIns="0" rIns="0" bIns="0">
            <a:noAutofit/>
          </a:bodyPr>
          <a:lstStyle>
            <a:lvl1pPr marL="514350" indent="-514350" algn="l" defTabSz="914400" rtl="0" eaLnBrk="1" latinLnBrk="0" hangingPunct="1">
              <a:lnSpc>
                <a:spcPct val="160000"/>
              </a:lnSpc>
              <a:spcBef>
                <a:spcPct val="20000"/>
              </a:spcBef>
              <a:buFont typeface="+mj-lt"/>
              <a:buAutoNum type="arabicPeriod"/>
              <a:defRPr sz="1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mj-lt"/>
              <a:buNone/>
            </a:pPr>
            <a:r>
              <a:rPr lang="en-CA" sz="3200" dirty="0" smtClean="0">
                <a:solidFill>
                  <a:srgbClr val="5B6770"/>
                </a:solidFill>
                <a:latin typeface="Open Sans"/>
                <a:cs typeface="Open Sans"/>
              </a:rPr>
              <a:t>Example: Adopting a cat or dog</a:t>
            </a:r>
            <a:endParaRPr lang="en-CA" sz="3200" dirty="0" smtClean="0">
              <a:solidFill>
                <a:srgbClr val="C8102E"/>
              </a:solidFill>
              <a:latin typeface="Open Sans"/>
              <a:cs typeface="Open Sans"/>
            </a:endParaRPr>
          </a:p>
        </p:txBody>
      </p:sp>
      <p:cxnSp>
        <p:nvCxnSpPr>
          <p:cNvPr id="15" name="Straight Connector 14"/>
          <p:cNvCxnSpPr/>
          <p:nvPr/>
        </p:nvCxnSpPr>
        <p:spPr>
          <a:xfrm>
            <a:off x="5334000" y="1600200"/>
            <a:ext cx="0" cy="4876800"/>
          </a:xfrm>
          <a:prstGeom prst="line">
            <a:avLst/>
          </a:prstGeom>
          <a:ln>
            <a:solidFill>
              <a:srgbClr val="BFBFB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490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2015-1762 corporate">
      <a:dk1>
        <a:srgbClr val="5B6770"/>
      </a:dk1>
      <a:lt1>
        <a:sysClr val="window" lastClr="FFFFFF"/>
      </a:lt1>
      <a:dk2>
        <a:srgbClr val="5B6770"/>
      </a:dk2>
      <a:lt2>
        <a:srgbClr val="D7DEE2"/>
      </a:lt2>
      <a:accent1>
        <a:srgbClr val="C8102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4DA20B6C91542B1F9B6EC28079F11" ma:contentTypeVersion="3" ma:contentTypeDescription="Create a new document." ma:contentTypeScope="" ma:versionID="23a65965b50dc4ae2ac777d022d5de3a">
  <xsd:schema xmlns:xsd="http://www.w3.org/2001/XMLSchema" xmlns:p="http://schemas.microsoft.com/office/2006/metadata/properties" xmlns:ns1="http://schemas.microsoft.com/sharepoint/v3" xmlns:ns2="48403597-a986-445e-91b4-9ef490e21fb5" xmlns:ns3="http://schemas.microsoft.com/sharepoint/v3/fields" targetNamespace="http://schemas.microsoft.com/office/2006/metadata/properties" ma:root="true" ma:fieldsID="cd012c4a2183d9745e4a009fad22427a" ns1:_="" ns2:_="" ns3:_="">
    <xsd:import namespace="http://schemas.microsoft.com/sharepoint/v3"/>
    <xsd:import namespace="48403597-a986-445e-91b4-9ef490e21fb5"/>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2:Document_x0020_Category" minOccurs="0"/>
                <xsd:element ref="ns3:BusinessUnitRef"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48403597-a986-445e-91b4-9ef490e21fb5" elementFormDefault="qualified">
    <xsd:import namespace="http://schemas.microsoft.com/office/2006/documentManagement/types"/>
    <xsd:element name="Document_x0020_Category" ma:index="10" nillable="true" ma:displayName="Document Category" ma:default="Other" ma:format="Dropdown" ma:internalName="Document_x0020_Category">
      <xsd:simpleType>
        <xsd:restriction base="dms:Choice">
          <xsd:enumeration value="Template"/>
          <xsd:enumeration value="Other"/>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BusinessUnitRef" ma:index="11" nillable="true" ma:displayName="Business Unit" ma:description="Business Unit" ma:list="{17e4b786-dbae-4980-874c-29e028f1b259}" ma:internalName="BusinessUnitRef" ma:readOnly="false" ma:showField="Title" ma:web="a41d08e4-c5ff-4111-b979-4211d7d2578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BusinessUnitRef xmlns="http://schemas.microsoft.com/sharepoint/v3/fields" xsi:nil="true"/>
    <Document_x0020_Category xmlns="48403597-a986-445e-91b4-9ef490e21fb5">Other</Document_x0020_Category>
  </documentManagement>
</p:properties>
</file>

<file path=customXml/itemProps1.xml><?xml version="1.0" encoding="utf-8"?>
<ds:datastoreItem xmlns:ds="http://schemas.openxmlformats.org/officeDocument/2006/customXml" ds:itemID="{3E7C6EB9-B223-4C0E-9CC4-F511FC80B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403597-a986-445e-91b4-9ef490e21fb5"/>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F045DB2-8559-4708-A32B-0912D6EE9C0C}">
  <ds:schemaRefs>
    <ds:schemaRef ds:uri="http://schemas.microsoft.com/sharepoint/v3/contenttype/forms"/>
  </ds:schemaRefs>
</ds:datastoreItem>
</file>

<file path=customXml/itemProps3.xml><?xml version="1.0" encoding="utf-8"?>
<ds:datastoreItem xmlns:ds="http://schemas.openxmlformats.org/officeDocument/2006/customXml" ds:itemID="{A4DC5E59-476D-4BB2-87A6-0A35626B0104}">
  <ds:schemaRefs>
    <ds:schemaRef ds:uri="http://schemas.microsoft.com/office/2006/metadata/properties"/>
    <ds:schemaRef ds:uri="http://schemas.microsoft.com/sharepoint/v3"/>
    <ds:schemaRef ds:uri="http://schemas.microsoft.com/sharepoint/v3/fields"/>
    <ds:schemaRef ds:uri="48403597-a986-445e-91b4-9ef490e21fb5"/>
  </ds:schemaRefs>
</ds:datastoreItem>
</file>

<file path=docProps/app.xml><?xml version="1.0" encoding="utf-8"?>
<Properties xmlns="http://schemas.openxmlformats.org/officeDocument/2006/extended-properties" xmlns:vt="http://schemas.openxmlformats.org/officeDocument/2006/docPropsVTypes">
  <Template/>
  <TotalTime>14889</TotalTime>
  <Words>1255</Words>
  <Application>Microsoft Macintosh PowerPoint</Application>
  <PresentationFormat>On-screen Show (4:3)</PresentationFormat>
  <Paragraphs>207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Designing Better Experiences for Users</vt:lpstr>
      <vt:lpstr>Why use this checklist?</vt:lpstr>
      <vt:lpstr>Checklist for page design</vt:lpstr>
      <vt:lpstr>What is this page about?</vt:lpstr>
      <vt:lpstr>Who are the main target users for the page?</vt:lpstr>
      <vt:lpstr>User computer skill levels</vt:lpstr>
      <vt:lpstr>User goals stay consistent over time</vt:lpstr>
      <vt:lpstr>What are the user goals?</vt:lpstr>
      <vt:lpstr>What problem will this service/information solve for the user?</vt:lpstr>
      <vt:lpstr>What are the business objectives?</vt:lpstr>
      <vt:lpstr>What is the main call to action for the user?</vt:lpstr>
      <vt:lpstr>What are the secondary actions on the page?</vt:lpstr>
      <vt:lpstr>Bottleneck is user cognitive load</vt:lpstr>
      <vt:lpstr>Use page design to shift the cognitive load away from the user</vt:lpstr>
      <vt:lpstr>Thank you</vt:lpstr>
    </vt:vector>
  </TitlesOfParts>
  <Company>The City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dalibor hrk</dc:creator>
  <cp:lastModifiedBy>Microsoft Office User</cp:lastModifiedBy>
  <cp:revision>388</cp:revision>
  <dcterms:created xsi:type="dcterms:W3CDTF">2015-08-19T17:06:55Z</dcterms:created>
  <dcterms:modified xsi:type="dcterms:W3CDTF">2017-11-27T19:24:58Z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0x0101005BF4DA20B6C91542B1F9B6EC28079F11</vt:lpwstr>
  </property>
</Properties>
</file>